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58"/>
  </p:notesMasterIdLst>
  <p:sldIdLst>
    <p:sldId id="256" r:id="rId11"/>
    <p:sldId id="310" r:id="rId12"/>
    <p:sldId id="371" r:id="rId13"/>
    <p:sldId id="389" r:id="rId14"/>
    <p:sldId id="357" r:id="rId15"/>
    <p:sldId id="388" r:id="rId16"/>
    <p:sldId id="367" r:id="rId17"/>
    <p:sldId id="350" r:id="rId18"/>
    <p:sldId id="307" r:id="rId19"/>
    <p:sldId id="365" r:id="rId20"/>
    <p:sldId id="391" r:id="rId21"/>
    <p:sldId id="392" r:id="rId22"/>
    <p:sldId id="410" r:id="rId23"/>
    <p:sldId id="316" r:id="rId24"/>
    <p:sldId id="411" r:id="rId25"/>
    <p:sldId id="397" r:id="rId26"/>
    <p:sldId id="383" r:id="rId27"/>
    <p:sldId id="326" r:id="rId28"/>
    <p:sldId id="413" r:id="rId29"/>
    <p:sldId id="414" r:id="rId30"/>
    <p:sldId id="416" r:id="rId31"/>
    <p:sldId id="322" r:id="rId32"/>
    <p:sldId id="323" r:id="rId33"/>
    <p:sldId id="415" r:id="rId34"/>
    <p:sldId id="417" r:id="rId35"/>
    <p:sldId id="408" r:id="rId36"/>
    <p:sldId id="403" r:id="rId37"/>
    <p:sldId id="358" r:id="rId38"/>
    <p:sldId id="418" r:id="rId39"/>
    <p:sldId id="419" r:id="rId40"/>
    <p:sldId id="400" r:id="rId41"/>
    <p:sldId id="420" r:id="rId42"/>
    <p:sldId id="329" r:id="rId43"/>
    <p:sldId id="330" r:id="rId44"/>
    <p:sldId id="421" r:id="rId45"/>
    <p:sldId id="401" r:id="rId46"/>
    <p:sldId id="402" r:id="rId47"/>
    <p:sldId id="370" r:id="rId48"/>
    <p:sldId id="405" r:id="rId49"/>
    <p:sldId id="422" r:id="rId50"/>
    <p:sldId id="345" r:id="rId51"/>
    <p:sldId id="404" r:id="rId52"/>
    <p:sldId id="423" r:id="rId53"/>
    <p:sldId id="424" r:id="rId54"/>
    <p:sldId id="368" r:id="rId55"/>
    <p:sldId id="425" r:id="rId56"/>
    <p:sldId id="298" r:id="rId5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5A622D-B94D-4F54-8280-F67073C0A357}">
          <p14:sldIdLst>
            <p14:sldId id="256"/>
            <p14:sldId id="310"/>
            <p14:sldId id="371"/>
            <p14:sldId id="389"/>
            <p14:sldId id="357"/>
            <p14:sldId id="388"/>
            <p14:sldId id="367"/>
            <p14:sldId id="350"/>
            <p14:sldId id="307"/>
            <p14:sldId id="365"/>
            <p14:sldId id="391"/>
            <p14:sldId id="392"/>
            <p14:sldId id="410"/>
            <p14:sldId id="316"/>
            <p14:sldId id="411"/>
            <p14:sldId id="397"/>
            <p14:sldId id="383"/>
            <p14:sldId id="326"/>
            <p14:sldId id="413"/>
            <p14:sldId id="414"/>
            <p14:sldId id="416"/>
            <p14:sldId id="322"/>
            <p14:sldId id="323"/>
            <p14:sldId id="415"/>
            <p14:sldId id="417"/>
            <p14:sldId id="408"/>
            <p14:sldId id="403"/>
            <p14:sldId id="358"/>
            <p14:sldId id="418"/>
            <p14:sldId id="419"/>
            <p14:sldId id="400"/>
            <p14:sldId id="420"/>
            <p14:sldId id="329"/>
            <p14:sldId id="330"/>
            <p14:sldId id="421"/>
            <p14:sldId id="401"/>
            <p14:sldId id="402"/>
            <p14:sldId id="370"/>
            <p14:sldId id="405"/>
            <p14:sldId id="422"/>
            <p14:sldId id="345"/>
            <p14:sldId id="404"/>
            <p14:sldId id="423"/>
            <p14:sldId id="424"/>
            <p14:sldId id="368"/>
            <p14:sldId id="425"/>
          </p14:sldIdLst>
        </p14:section>
        <p14:section name="Untitled Section" id="{1189234A-33E0-44C5-BCCF-A41F1EC8EB12}">
          <p14:sldIdLst>
            <p14:sldId id="2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9"/>
    <a:srgbClr val="E4E5E3"/>
    <a:srgbClr val="F2F2F1"/>
    <a:srgbClr val="EB9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21" autoAdjust="0"/>
    <p:restoredTop sz="89181" autoAdjust="0"/>
  </p:normalViewPr>
  <p:slideViewPr>
    <p:cSldViewPr>
      <p:cViewPr varScale="1">
        <p:scale>
          <a:sx n="106" d="100"/>
          <a:sy n="106" d="100"/>
        </p:scale>
        <p:origin x="1386" y="114"/>
      </p:cViewPr>
      <p:guideLst>
        <p:guide orient="horz" pos="2160"/>
        <p:guide pos="2880"/>
      </p:guideLst>
    </p:cSldViewPr>
  </p:slideViewPr>
  <p:outlineViewPr>
    <p:cViewPr>
      <p:scale>
        <a:sx n="33" d="100"/>
        <a:sy n="33" d="100"/>
      </p:scale>
      <p:origin x="0" y="40260"/>
    </p:cViewPr>
  </p:outlineViewPr>
  <p:notesTextViewPr>
    <p:cViewPr>
      <p:scale>
        <a:sx n="66" d="100"/>
        <a:sy n="66" d="100"/>
      </p:scale>
      <p:origin x="0" y="0"/>
    </p:cViewPr>
  </p:notesTextViewPr>
  <p:sorterViewPr>
    <p:cViewPr>
      <p:scale>
        <a:sx n="70" d="100"/>
        <a:sy n="70" d="100"/>
      </p:scale>
      <p:origin x="0" y="6254"/>
    </p:cViewPr>
  </p:sorterViewPr>
  <p:notesViewPr>
    <p:cSldViewPr>
      <p:cViewPr varScale="1">
        <p:scale>
          <a:sx n="134" d="100"/>
          <a:sy n="134" d="100"/>
        </p:scale>
        <p:origin x="3184" y="20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t>3/15/2018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t>‹#›</a:t>
            </a:fld>
            <a:endParaRPr lang="en-US" dirty="0"/>
          </a:p>
        </p:txBody>
      </p:sp>
    </p:spTree>
    <p:extLst>
      <p:ext uri="{BB962C8B-B14F-4D97-AF65-F5344CB8AC3E}">
        <p14:creationId xmlns:p14="http://schemas.microsoft.com/office/powerpoint/2010/main"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8</a:t>
            </a:fld>
            <a:endParaRPr lang="en-US" dirty="0"/>
          </a:p>
        </p:txBody>
      </p:sp>
    </p:spTree>
    <p:extLst>
      <p:ext uri="{BB962C8B-B14F-4D97-AF65-F5344CB8AC3E}">
        <p14:creationId xmlns:p14="http://schemas.microsoft.com/office/powerpoint/2010/main" val="398792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43</a:t>
            </a:fld>
            <a:endParaRPr lang="en-US" dirty="0"/>
          </a:p>
        </p:txBody>
      </p:sp>
    </p:spTree>
    <p:extLst>
      <p:ext uri="{BB962C8B-B14F-4D97-AF65-F5344CB8AC3E}">
        <p14:creationId xmlns:p14="http://schemas.microsoft.com/office/powerpoint/2010/main" val="318128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44</a:t>
            </a:fld>
            <a:endParaRPr lang="en-US" dirty="0"/>
          </a:p>
        </p:txBody>
      </p:sp>
    </p:spTree>
    <p:extLst>
      <p:ext uri="{BB962C8B-B14F-4D97-AF65-F5344CB8AC3E}">
        <p14:creationId xmlns:p14="http://schemas.microsoft.com/office/powerpoint/2010/main" val="70190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47</a:t>
            </a:fld>
            <a:endParaRPr lang="en-US" dirty="0"/>
          </a:p>
        </p:txBody>
      </p:sp>
    </p:spTree>
    <p:extLst>
      <p:ext uri="{BB962C8B-B14F-4D97-AF65-F5344CB8AC3E}">
        <p14:creationId xmlns:p14="http://schemas.microsoft.com/office/powerpoint/2010/main" val="199792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15</a:t>
            </a:fld>
            <a:endParaRPr lang="en-US" dirty="0"/>
          </a:p>
        </p:txBody>
      </p:sp>
    </p:spTree>
    <p:extLst>
      <p:ext uri="{BB962C8B-B14F-4D97-AF65-F5344CB8AC3E}">
        <p14:creationId xmlns:p14="http://schemas.microsoft.com/office/powerpoint/2010/main" val="207930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20</a:t>
            </a:fld>
            <a:endParaRPr lang="en-US" dirty="0"/>
          </a:p>
        </p:txBody>
      </p:sp>
    </p:spTree>
    <p:extLst>
      <p:ext uri="{BB962C8B-B14F-4D97-AF65-F5344CB8AC3E}">
        <p14:creationId xmlns:p14="http://schemas.microsoft.com/office/powerpoint/2010/main" val="105255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Answers:</a:t>
            </a:r>
          </a:p>
          <a:p>
            <a:endParaRPr lang="en-US" b="1" dirty="0"/>
          </a:p>
          <a:p>
            <a:r>
              <a:rPr lang="en-US" b="1" dirty="0"/>
              <a:t>1. Operational</a:t>
            </a:r>
            <a:r>
              <a:rPr lang="en-US" dirty="0"/>
              <a:t> (shorter-term factors that impact cash flow and the cash generation ability through increased efficiency or growth), </a:t>
            </a:r>
          </a:p>
          <a:p>
            <a:r>
              <a:rPr lang="en-US" b="1" dirty="0"/>
              <a:t>Financial</a:t>
            </a:r>
            <a:r>
              <a:rPr lang="en-US" dirty="0"/>
              <a:t> (medium-term factors that minimize the cost of capital incurred by the company to finance operations), and </a:t>
            </a:r>
          </a:p>
          <a:p>
            <a:r>
              <a:rPr lang="en-US" b="1" dirty="0"/>
              <a:t>Sustainability</a:t>
            </a:r>
            <a:r>
              <a:rPr lang="en-US" dirty="0"/>
              <a:t> (long-term survival factors; factors that enable a business to continue functioning consistently and optimally for a long time.)</a:t>
            </a:r>
          </a:p>
          <a:p>
            <a:r>
              <a:rPr lang="en-US" b="1" dirty="0"/>
              <a:t> </a:t>
            </a:r>
            <a:endParaRPr lang="en-US" dirty="0"/>
          </a:p>
          <a:p>
            <a:r>
              <a:rPr lang="en-US" b="1" dirty="0"/>
              <a:t>2. </a:t>
            </a:r>
            <a:r>
              <a:rPr lang="en-US" dirty="0"/>
              <a:t>Two of the biggest risks and concerns of top management are (1) failing to align IT to real business needs and, as a result, (2) failing to deliver value to the business. Reactive IT investments tend to be patches that rarely align with the business strategy.</a:t>
            </a:r>
          </a:p>
          <a:p>
            <a:r>
              <a:rPr lang="en-US" b="1" dirty="0"/>
              <a:t> </a:t>
            </a:r>
            <a:endParaRPr lang="en-US" dirty="0"/>
          </a:p>
          <a:p>
            <a:r>
              <a:rPr lang="en-US" b="1" dirty="0"/>
              <a:t>3. </a:t>
            </a:r>
            <a:r>
              <a:rPr lang="en-US" i="1" dirty="0"/>
              <a:t>Answers may vary.</a:t>
            </a:r>
            <a:r>
              <a:rPr lang="en-US" dirty="0"/>
              <a:t> IT–business alignment</a:t>
            </a:r>
            <a:r>
              <a:rPr lang="en-US" b="1" dirty="0"/>
              <a:t> </a:t>
            </a:r>
            <a:r>
              <a:rPr lang="en-US" dirty="0"/>
              <a:t>means how closely an organization’s IT strategy is interwoven with and driving its overall business strategy. The goal of IT strategic alignment is to ensure that IS priorities, decisions, and projects are consistent with the needs of the entire business. Failure to properly align IT with the organizational strategy can result in large investments in systems that have a low payoff, or not investing in systems that potentially have a high payoff.</a:t>
            </a:r>
          </a:p>
          <a:p>
            <a:r>
              <a:rPr lang="en-US" b="1" dirty="0"/>
              <a:t> </a:t>
            </a:r>
            <a:endParaRPr lang="en-US" dirty="0"/>
          </a:p>
          <a:p>
            <a:r>
              <a:rPr lang="en-US" b="1" dirty="0"/>
              <a:t>4. </a:t>
            </a:r>
            <a:r>
              <a:rPr lang="en-US" dirty="0"/>
              <a:t>The business and IT strategic plans are evaluated and adjusted annually to keep pace with rapid changes in the industry. Because organizational goals change over time, it is not sufficient to develop a long-term IT strategy and not re-examine the strategy on a regular basis. For this reason, IT planning is an ongoing process. The IT planning process results in a formal IT strategy or a reassessment each year or each quarter of the existing portfolio of IT resources.</a:t>
            </a:r>
          </a:p>
          <a:p>
            <a:r>
              <a:rPr lang="en-US" b="1" dirty="0"/>
              <a:t> </a:t>
            </a:r>
            <a:endParaRPr lang="en-US" dirty="0"/>
          </a:p>
          <a:p>
            <a:r>
              <a:rPr lang="en-US" b="1" dirty="0"/>
              <a:t>5. </a:t>
            </a:r>
            <a:r>
              <a:rPr lang="en-US" dirty="0"/>
              <a:t>The steering committee is a team of managers and staff representing various business units that establish IT priorities and ensure the IT department is meeting the needs of the enterprise. The steering committee’s major tasks are: </a:t>
            </a:r>
          </a:p>
          <a:p>
            <a:pPr lvl="0"/>
            <a:r>
              <a:rPr lang="en-US" b="1" dirty="0"/>
              <a:t>Set the direction. </a:t>
            </a:r>
            <a:r>
              <a:rPr lang="en-US" dirty="0"/>
              <a:t>In linking the corporate strategy with the IT strategy, planning is the key activity.</a:t>
            </a:r>
          </a:p>
          <a:p>
            <a:pPr lvl="0"/>
            <a:r>
              <a:rPr lang="en-US" b="1" dirty="0"/>
              <a:t>Allocate scarce resources</a:t>
            </a:r>
            <a:r>
              <a:rPr lang="en-US" dirty="0"/>
              <a:t>. The committee approves the allocation of resources for and within the information systems organization. This includes outsourcing policy.</a:t>
            </a:r>
          </a:p>
          <a:p>
            <a:pPr lvl="0"/>
            <a:r>
              <a:rPr lang="en-US" b="1" dirty="0"/>
              <a:t>Make staffing decisions. </a:t>
            </a:r>
            <a:r>
              <a:rPr lang="en-US" dirty="0"/>
              <a:t>Key IT personnel decisions involve a consultation-and-approval process made by the committee, including outsourcing decisions.</a:t>
            </a:r>
          </a:p>
          <a:p>
            <a:pPr lvl="0"/>
            <a:r>
              <a:rPr lang="en-US" b="1" dirty="0"/>
              <a:t>Communicate and provide feedback.</a:t>
            </a:r>
            <a:r>
              <a:rPr lang="en-US" dirty="0"/>
              <a:t> Information regarding IT activities should flow freely.</a:t>
            </a:r>
          </a:p>
          <a:p>
            <a:pPr lvl="0"/>
            <a:r>
              <a:rPr lang="en-US" b="1" dirty="0"/>
              <a:t>Set and evaluate performance metrics</a:t>
            </a:r>
            <a:r>
              <a:rPr lang="en-US" dirty="0"/>
              <a:t>. The committee should establish performance measures for the IT department and see that they are met. This includes the initiation of SLAs.</a:t>
            </a:r>
          </a:p>
          <a:p>
            <a:r>
              <a:rPr lang="en-US" dirty="0"/>
              <a:t> </a:t>
            </a:r>
          </a:p>
          <a:p>
            <a:r>
              <a:rPr lang="en-US" dirty="0"/>
              <a:t>The success of steering committees largely depends on the establishment of IT </a:t>
            </a:r>
            <a:r>
              <a:rPr lang="en-US" i="1" dirty="0"/>
              <a:t>governance</a:t>
            </a:r>
            <a:r>
              <a:rPr lang="en-US" dirty="0"/>
              <a:t>, formally established statements that direct the policies regarding IT alignment with organizational goals and allocation of resources.</a:t>
            </a:r>
          </a:p>
          <a:p>
            <a:r>
              <a:rPr lang="en-US" b="1" dirty="0"/>
              <a:t> </a:t>
            </a:r>
            <a:endParaRPr lang="en-US" dirty="0"/>
          </a:p>
          <a:p>
            <a:r>
              <a:rPr lang="en-US" b="1" dirty="0"/>
              <a:t>6.</a:t>
            </a:r>
            <a:r>
              <a:rPr lang="en-US" dirty="0"/>
              <a:t> The entire planning process begins with the creation of a strategic business plan. The </a:t>
            </a:r>
            <a:r>
              <a:rPr lang="en-US" i="1" dirty="0"/>
              <a:t>long-range IT plan</a:t>
            </a:r>
            <a:r>
              <a:rPr lang="en-US" dirty="0"/>
              <a:t>, sometimes referred to as the </a:t>
            </a:r>
            <a:r>
              <a:rPr lang="en-US" i="1" dirty="0"/>
              <a:t>strategic IT plan</a:t>
            </a:r>
            <a:r>
              <a:rPr lang="en-US" dirty="0"/>
              <a:t>, is then based on the strategic business plan. The IT strategic plan starts with the IT vision and strategy, which defines the future concept of what IT should do to achieve the goals, objectives, and strategic position of the firm and how this will be achieved. The overall direction, requirements, and sourcing—either outsourcing or insourcing—of resources, such as infrastructure, application services, data services, security services, IT governance, and management architecture; budget; activities; and timeframes are set for three to five years into the future. The planning process continues by addressing lower-level activities with a shorter time frame. </a:t>
            </a:r>
          </a:p>
          <a:p>
            <a:r>
              <a:rPr lang="en-US" dirty="0"/>
              <a:t> </a:t>
            </a:r>
          </a:p>
          <a:p>
            <a:r>
              <a:rPr lang="en-US" dirty="0"/>
              <a:t>The next level down is a </a:t>
            </a:r>
            <a:r>
              <a:rPr lang="en-US" i="1" dirty="0"/>
              <a:t>medium-term IT plan</a:t>
            </a:r>
            <a:r>
              <a:rPr lang="en-US" dirty="0"/>
              <a:t>, which identifies general project plans in terms of the specific requirements and sourcing of resources as well as the </a:t>
            </a:r>
            <a:r>
              <a:rPr lang="en-US" b="1" dirty="0"/>
              <a:t>project portfolio</a:t>
            </a:r>
            <a:r>
              <a:rPr lang="en-US" dirty="0"/>
              <a:t>. The project portfolio lists major resource projects, including infrastructure, application services, data services, and security services that are consistent with the long-range plan. Some companies may define their portfolio in terms of applications. The </a:t>
            </a:r>
            <a:r>
              <a:rPr lang="en-US" b="1" dirty="0"/>
              <a:t>applications portfolio</a:t>
            </a:r>
            <a:r>
              <a:rPr lang="en-US" dirty="0"/>
              <a:t> is a list of major, approved information system projects that are also consistent with the long-range plan. Expectations for sourcing of resources in the project or applications portfolio should be driven by the business strategy. Since some of these projects will take more than a year to complete, and others will not start in the current year, this plan extends over several years. </a:t>
            </a:r>
          </a:p>
          <a:p>
            <a:r>
              <a:rPr lang="en-US" i="1" dirty="0"/>
              <a:t> </a:t>
            </a:r>
            <a:endParaRPr lang="en-US" dirty="0"/>
          </a:p>
          <a:p>
            <a:r>
              <a:rPr lang="en-US" dirty="0"/>
              <a:t>The third level is a </a:t>
            </a:r>
            <a:r>
              <a:rPr lang="en-US" i="1" dirty="0"/>
              <a:t>tactical plan</a:t>
            </a:r>
            <a:r>
              <a:rPr lang="en-US" dirty="0"/>
              <a:t>, which details budgets and schedules for current-year projects and activities. In reality, because of the rapid pace of change in technology and the environment, short-term plans may include major items not anticipated in the other plans.</a:t>
            </a:r>
          </a:p>
          <a:p>
            <a:r>
              <a:rPr lang="en-US" dirty="0"/>
              <a:t>The planning process just described is currently practiced by many organizations. Specifics of the IT planning process, of course, vary among organizations. For example, not all organizations have a high-level IT steering committee. Project priorities may be determined by the IT director, by his or her superior, by company politics, or even on a first-come, first-served basis.</a:t>
            </a:r>
          </a:p>
          <a:p>
            <a:r>
              <a:rPr lang="en-US" dirty="0"/>
              <a:t> </a:t>
            </a:r>
          </a:p>
          <a:p>
            <a:r>
              <a:rPr lang="en-US" dirty="0"/>
              <a:t>The deliverables from the IT planning process should include the following: an evaluation of the strategic goals and directions of the organization and how IT is aligned; a new or revised IT vision and assessment of the state of the IT division; a statement of the strategies, objectives, and policies for the IT division; and the overall direction, requirements, and sourcing of resources.</a:t>
            </a:r>
          </a:p>
          <a:p>
            <a:r>
              <a:rPr lang="en-US" b="1" dirty="0"/>
              <a:t>7.  </a:t>
            </a:r>
            <a:r>
              <a:rPr lang="en-US" b="0" dirty="0"/>
              <a:t>A good IT strategy can help achieve </a:t>
            </a:r>
            <a:r>
              <a:rPr lang="en-US" sz="1200" b="0" i="0" u="none" strike="noStrike" kern="1200" baseline="0" dirty="0">
                <a:solidFill>
                  <a:schemeClr val="tx1"/>
                </a:solidFill>
                <a:latin typeface="+mn-lt"/>
                <a:ea typeface="+mn-ea"/>
                <a:cs typeface="+mn-cs"/>
              </a:rPr>
              <a:t>business-IT alignment  by allowing a firm to make the most of its IT investments, and increase profitability by attaining accord between its business strategies and plans. Even though firms instinctively expect benefits from IT alignment, many of them are resistant to achieving alignment. However, it can result in a competitive advantage if executed properly.</a:t>
            </a:r>
            <a:endParaRPr lang="en-US" b="0" dirty="0"/>
          </a:p>
          <a:p>
            <a:endParaRPr lang="en-US" dirty="0"/>
          </a:p>
          <a:p>
            <a:r>
              <a:rPr lang="en-US" b="1" dirty="0"/>
              <a:t>8. </a:t>
            </a:r>
            <a:r>
              <a:rPr lang="en-US" b="0" dirty="0"/>
              <a:t>Porter’s five competitive forces are:</a:t>
            </a:r>
          </a:p>
          <a:p>
            <a:pPr lvl="1"/>
            <a:r>
              <a:rPr lang="en-US" sz="1200" b="1" kern="1200" dirty="0">
                <a:solidFill>
                  <a:schemeClr val="tx1"/>
                </a:solidFill>
                <a:effectLst/>
                <a:latin typeface="+mn-lt"/>
                <a:ea typeface="+mn-ea"/>
                <a:cs typeface="+mn-cs"/>
              </a:rPr>
              <a:t>Threat of entry of new competitors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Bargaining power of suppliers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Bargaining power of customers or buyers.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Threat of substitute products or services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Competitive rivalry among existing firms in the industry</a:t>
            </a:r>
            <a:endParaRPr lang="en-US" sz="1200" kern="1200" dirty="0">
              <a:solidFill>
                <a:schemeClr val="tx1"/>
              </a:solidFill>
              <a:effectLst/>
              <a:latin typeface="+mn-lt"/>
              <a:ea typeface="+mn-ea"/>
              <a:cs typeface="+mn-cs"/>
            </a:endParaRPr>
          </a:p>
          <a:p>
            <a:pPr lvl="2"/>
            <a:endParaRPr lang="en-US" b="1" dirty="0"/>
          </a:p>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22</a:t>
            </a:fld>
            <a:endParaRPr lang="en-US" dirty="0"/>
          </a:p>
        </p:txBody>
      </p:sp>
    </p:spTree>
    <p:extLst>
      <p:ext uri="{BB962C8B-B14F-4D97-AF65-F5344CB8AC3E}">
        <p14:creationId xmlns:p14="http://schemas.microsoft.com/office/powerpoint/2010/main" val="105660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26</a:t>
            </a:fld>
            <a:endParaRPr lang="en-US" dirty="0"/>
          </a:p>
        </p:txBody>
      </p:sp>
    </p:spTree>
    <p:extLst>
      <p:ext uri="{BB962C8B-B14F-4D97-AF65-F5344CB8AC3E}">
        <p14:creationId xmlns:p14="http://schemas.microsoft.com/office/powerpoint/2010/main" val="19446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Answers:</a:t>
            </a:r>
          </a:p>
          <a:p>
            <a:endParaRPr lang="en-US" b="1" dirty="0"/>
          </a:p>
          <a:p>
            <a:r>
              <a:rPr lang="en-US" b="1" dirty="0"/>
              <a:t>1. </a:t>
            </a:r>
            <a:r>
              <a:rPr lang="en-US" dirty="0"/>
              <a:t>While the concept of cloud is simple, an enterprise’s cloud strategy tends to be quite complex. Cloud is being adopted across more of the enterprise, but mostly in addition to on-premises systems—not as full replacements for them. Hybrid solutions create integration challenges. Cloud services—also referred to as edge services—have to integrate back to core internal systems.</a:t>
            </a:r>
          </a:p>
          <a:p>
            <a:r>
              <a:rPr lang="en-US" dirty="0"/>
              <a:t> </a:t>
            </a:r>
          </a:p>
          <a:p>
            <a:r>
              <a:rPr lang="en-US" b="1" dirty="0"/>
              <a:t>2. </a:t>
            </a:r>
            <a:r>
              <a:rPr lang="en-US" dirty="0"/>
              <a:t>Tactical adoption is a short-sighted approach, deploying cloud services incrementally, resulting in apps and services that are patched together to create end-to-end business processes.</a:t>
            </a:r>
          </a:p>
          <a:p>
            <a:r>
              <a:rPr lang="en-US" dirty="0"/>
              <a:t> </a:t>
            </a:r>
          </a:p>
          <a:p>
            <a:r>
              <a:rPr lang="en-US" b="1" dirty="0"/>
              <a:t>3. </a:t>
            </a:r>
            <a:r>
              <a:rPr lang="en-US" sz="1200" b="0" i="0" u="none" strike="noStrike" kern="1200" baseline="0" dirty="0">
                <a:solidFill>
                  <a:schemeClr val="tx1"/>
                </a:solidFill>
                <a:latin typeface="+mn-lt"/>
                <a:ea typeface="+mn-ea"/>
                <a:cs typeface="+mn-cs"/>
              </a:rPr>
              <a:t>Work or development can be sourced to con-</a:t>
            </a:r>
            <a:r>
              <a:rPr lang="en-US" sz="1200" b="0" i="0" u="none" strike="noStrike" kern="1200" baseline="0" dirty="0" err="1">
                <a:solidFill>
                  <a:schemeClr val="tx1"/>
                </a:solidFill>
                <a:latin typeface="+mn-lt"/>
                <a:ea typeface="+mn-ea"/>
                <a:cs typeface="+mn-cs"/>
              </a:rPr>
              <a:t>sulting</a:t>
            </a:r>
            <a:r>
              <a:rPr lang="en-US" sz="1200" b="0" i="0" u="none" strike="noStrike" kern="1200" baseline="0" dirty="0">
                <a:solidFill>
                  <a:schemeClr val="tx1"/>
                </a:solidFill>
                <a:latin typeface="+mn-lt"/>
                <a:ea typeface="+mn-ea"/>
                <a:cs typeface="+mn-cs"/>
              </a:rPr>
              <a:t> companies or vendors that are within the same country, which is referred to as </a:t>
            </a:r>
            <a:r>
              <a:rPr lang="en-US" sz="1200" b="1" i="0" u="none" strike="noStrike" kern="1200" baseline="0" dirty="0">
                <a:solidFill>
                  <a:schemeClr val="tx1"/>
                </a:solidFill>
                <a:latin typeface="+mn-lt"/>
                <a:ea typeface="+mn-ea"/>
                <a:cs typeface="+mn-cs"/>
              </a:rPr>
              <a:t>onshore sourcing</a:t>
            </a:r>
            <a:r>
              <a:rPr lang="en-US" sz="1200" b="0" i="0" u="none" strike="noStrike" kern="1200" baseline="0" dirty="0">
                <a:solidFill>
                  <a:schemeClr val="tx1"/>
                </a:solidFill>
                <a:latin typeface="+mn-lt"/>
                <a:ea typeface="+mn-ea"/>
                <a:cs typeface="+mn-cs"/>
              </a:rPr>
              <a:t>. </a:t>
            </a:r>
            <a:endParaRPr lang="en-US" b="1" dirty="0"/>
          </a:p>
          <a:p>
            <a:endParaRPr lang="en-US" b="1" dirty="0"/>
          </a:p>
          <a:p>
            <a:r>
              <a:rPr lang="en-US" b="1" dirty="0"/>
              <a:t>4. </a:t>
            </a:r>
            <a:r>
              <a:rPr lang="en-US" dirty="0"/>
              <a:t>Enterprises choose outsourcing for several reasons:</a:t>
            </a:r>
          </a:p>
          <a:p>
            <a:pPr lvl="0"/>
            <a:r>
              <a:rPr lang="en-US" dirty="0"/>
              <a:t>To generate revenue</a:t>
            </a:r>
          </a:p>
          <a:p>
            <a:pPr lvl="0"/>
            <a:r>
              <a:rPr lang="en-US" dirty="0"/>
              <a:t>To increase efficiency</a:t>
            </a:r>
          </a:p>
          <a:p>
            <a:pPr lvl="0"/>
            <a:r>
              <a:rPr lang="en-US" dirty="0"/>
              <a:t>To be agile enough to respond to changes in the marketplace</a:t>
            </a:r>
          </a:p>
          <a:p>
            <a:pPr lvl="0"/>
            <a:r>
              <a:rPr lang="en-US" dirty="0"/>
              <a:t>To focus on core competency</a:t>
            </a:r>
          </a:p>
          <a:p>
            <a:pPr lvl="0"/>
            <a:r>
              <a:rPr lang="en-US" dirty="0"/>
              <a:t>To cut operational costs</a:t>
            </a:r>
          </a:p>
          <a:p>
            <a:pPr lvl="0"/>
            <a:r>
              <a:rPr lang="en-US" dirty="0"/>
              <a:t>Because offshoring has become a more accepted IT strategy</a:t>
            </a:r>
          </a:p>
          <a:p>
            <a:pPr lvl="0"/>
            <a:r>
              <a:rPr lang="en-US" dirty="0"/>
              <a:t>Because cloud computing and SaaS have proven to be effective IT strategies</a:t>
            </a:r>
          </a:p>
          <a:p>
            <a:pPr lvl="0"/>
            <a:r>
              <a:rPr lang="en-US" dirty="0"/>
              <a:t>To move IT investment from a capital expenditure to a recurring operational expenditure</a:t>
            </a:r>
          </a:p>
          <a:p>
            <a:pPr lvl="0"/>
            <a:r>
              <a:rPr lang="en-US" dirty="0"/>
              <a:t>To differentiate from competitors—while reducing the burden on the IT organization</a:t>
            </a:r>
          </a:p>
          <a:p>
            <a:r>
              <a:rPr lang="en-US" dirty="0"/>
              <a:t> </a:t>
            </a:r>
          </a:p>
          <a:p>
            <a:r>
              <a:rPr lang="en-US" b="1" dirty="0"/>
              <a:t>5. </a:t>
            </a:r>
            <a:r>
              <a:rPr lang="en-US" dirty="0"/>
              <a:t>Based on case studies, the types of work that are not readily offshored include the following:</a:t>
            </a:r>
          </a:p>
          <a:p>
            <a:pPr lvl="0"/>
            <a:r>
              <a:rPr lang="en-US" dirty="0"/>
              <a:t>Work that has not been routinized</a:t>
            </a:r>
          </a:p>
          <a:p>
            <a:pPr lvl="0"/>
            <a:r>
              <a:rPr lang="en-US" dirty="0"/>
              <a:t>Work that if offshored would result in the client company losing too much control over critical operations</a:t>
            </a:r>
          </a:p>
          <a:p>
            <a:pPr lvl="0"/>
            <a:r>
              <a:rPr lang="en-US" dirty="0"/>
              <a:t>Situations in which offshoring would place the client company at too great a risk to its data security, data privacy, or intellectual property and proprietary information</a:t>
            </a:r>
          </a:p>
          <a:p>
            <a:pPr lvl="0"/>
            <a:r>
              <a:rPr lang="en-US" dirty="0"/>
              <a:t>Business activities that rely on an uncommon combination of specific application-domain knowledge and IT knowledge in order to do the work properly.</a:t>
            </a:r>
          </a:p>
          <a:p>
            <a:r>
              <a:rPr lang="en-US" dirty="0"/>
              <a:t> </a:t>
            </a:r>
          </a:p>
          <a:p>
            <a:r>
              <a:rPr lang="en-US" b="1" dirty="0"/>
              <a:t>6. </a:t>
            </a:r>
            <a:r>
              <a:rPr lang="en-US" dirty="0"/>
              <a:t>When selecting a vendor, two criteria to assess first are experience and stability:</a:t>
            </a:r>
          </a:p>
          <a:p>
            <a:pPr lvl="0"/>
            <a:r>
              <a:rPr lang="en-US" dirty="0"/>
              <a:t>Experience with very similar systems of similar size, scope, and requirements. Experience with the ITs that are needed, integrating those ITs into the existing infrastructure and the customer’s industry.</a:t>
            </a:r>
          </a:p>
          <a:p>
            <a:pPr lvl="0"/>
            <a:r>
              <a:rPr lang="en-US" dirty="0"/>
              <a:t>Financial and qualified personnel stability. A vendor’s reputation impacts its stability.</a:t>
            </a:r>
          </a:p>
          <a:p>
            <a:endParaRPr lang="en-US" b="1" dirty="0"/>
          </a:p>
          <a:p>
            <a:r>
              <a:rPr lang="en-US" b="1" dirty="0"/>
              <a:t>7. </a:t>
            </a:r>
            <a:r>
              <a:rPr lang="en-US" dirty="0"/>
              <a:t>Many corporate customers lose out on the potential benefit of close relationships by an overemphasis on costs instead of value. Ideally, a customer/vendor relationship is a mutually beneficial partnership, and both sides are best served by treating it as such.</a:t>
            </a:r>
          </a:p>
          <a:p>
            <a:r>
              <a:rPr lang="en-US" dirty="0"/>
              <a:t> </a:t>
            </a:r>
          </a:p>
          <a:p>
            <a:r>
              <a:rPr lang="en-US" b="1" dirty="0"/>
              <a:t>8. </a:t>
            </a:r>
            <a:r>
              <a:rPr lang="en-US" dirty="0"/>
              <a:t>Vendors often buy hardware or software from other vendors. In order to avoid problems with the primary IT vendor, check secondary suppliers as well. Ask the primary vendor how they will deliver on their promises if the secondary vendors go out of business or otherwise end their relationship. </a:t>
            </a:r>
          </a:p>
          <a:p>
            <a:r>
              <a:rPr lang="en-US" dirty="0"/>
              <a:t> </a:t>
            </a:r>
          </a:p>
          <a:p>
            <a:r>
              <a:rPr lang="en-US" dirty="0"/>
              <a:t>Vendors may offer the option to test their products or services in a pilot study or a small portion of the business to verify that it fits the company’s needs. If the vendor relationship adds value on a small scale, then the system can be rolled out on a larger scale. If the vendor cannot meet the requirements, then the company avoids a failure.</a:t>
            </a:r>
          </a:p>
          <a:p>
            <a:r>
              <a:rPr lang="en-US" dirty="0"/>
              <a:t>Before entering into any service contract with an IT vendor, get a promise of service in writing. By making both parties aware of their responsibilities and when they may be held liable for failing to live up to those responsibilities, a strong SLA can help prevent many of the disruptions and dangers that can come with sourcing or migrating to the cloud. The provisions and parameters of the contract are the only protections a company has when terms are not met or the arrangement is terminated. No contract should be signed without a thorough legal review. </a:t>
            </a:r>
          </a:p>
          <a:p>
            <a:r>
              <a:rPr lang="en-US" dirty="0"/>
              <a:t> </a:t>
            </a:r>
          </a:p>
          <a:p>
            <a:r>
              <a:rPr lang="en-US" dirty="0"/>
              <a:t>SLAs are designed to protect the service provider, not the customer, unless the customer takes an informed and active role in the provisions and parameters. There is no template SLA and each cloud solution vendor is unique. Certainly, if a vendor’s SLA is light on details, this alone may be an indicator that the vendor is light on accountability. Additionally, if a sourcing or cloud vendor refuses to improve its SLAs or negotiate vital points, then that vendor should not be considered.</a:t>
            </a:r>
          </a:p>
          <a:p>
            <a:endParaRPr lang="en-US" dirty="0"/>
          </a:p>
          <a:p>
            <a:r>
              <a:rPr lang="en-US" b="1" dirty="0"/>
              <a:t>9. </a:t>
            </a:r>
            <a:r>
              <a:rPr lang="en-US" sz="1200" b="0" i="0" u="none" strike="noStrike" kern="1200" baseline="0" dirty="0">
                <a:solidFill>
                  <a:schemeClr val="tx1"/>
                </a:solidFill>
                <a:latin typeface="+mn-lt"/>
                <a:ea typeface="+mn-ea"/>
                <a:cs typeface="+mn-cs"/>
              </a:rPr>
              <a:t>To gain the competitive advantage they need to flourish, companies need to strategically invest in emerging </a:t>
            </a:r>
            <a:r>
              <a:rPr lang="en-US" sz="1200" b="1" i="0" u="none" strike="noStrike" kern="1200" baseline="0" dirty="0">
                <a:solidFill>
                  <a:schemeClr val="tx1"/>
                </a:solidFill>
                <a:latin typeface="+mn-lt"/>
                <a:ea typeface="+mn-ea"/>
                <a:cs typeface="+mn-cs"/>
              </a:rPr>
              <a:t>strategic technology </a:t>
            </a:r>
            <a:r>
              <a:rPr lang="en-US" sz="1200" b="0" i="0" u="none" strike="noStrike" kern="1200" baseline="0" dirty="0">
                <a:solidFill>
                  <a:schemeClr val="tx1"/>
                </a:solidFill>
                <a:latin typeface="+mn-lt"/>
                <a:ea typeface="+mn-ea"/>
                <a:cs typeface="+mn-cs"/>
              </a:rPr>
              <a:t>to widen their set of core competencies and help them differentiate themselves in the market, expand their existing market or move into different markets</a:t>
            </a:r>
            <a:r>
              <a:rPr lang="en-US" sz="1200" b="1" i="0" u="none" strike="noStrike" kern="1200" baseline="0" dirty="0">
                <a:solidFill>
                  <a:schemeClr val="tx1"/>
                </a:solidFill>
                <a:latin typeface="+mn-lt"/>
                <a:ea typeface="+mn-ea"/>
                <a:cs typeface="+mn-cs"/>
              </a:rPr>
              <a:t>.  (Section 12.5)</a:t>
            </a:r>
            <a:endParaRPr lang="en-US" b="1" dirty="0"/>
          </a:p>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33</a:t>
            </a:fld>
            <a:endParaRPr lang="en-US" dirty="0"/>
          </a:p>
        </p:txBody>
      </p:sp>
    </p:spTree>
    <p:extLst>
      <p:ext uri="{BB962C8B-B14F-4D97-AF65-F5344CB8AC3E}">
        <p14:creationId xmlns:p14="http://schemas.microsoft.com/office/powerpoint/2010/main" val="103060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34</a:t>
            </a:fld>
            <a:endParaRPr lang="en-US" dirty="0"/>
          </a:p>
        </p:txBody>
      </p:sp>
    </p:spTree>
    <p:extLst>
      <p:ext uri="{BB962C8B-B14F-4D97-AF65-F5344CB8AC3E}">
        <p14:creationId xmlns:p14="http://schemas.microsoft.com/office/powerpoint/2010/main" val="87689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Answers:</a:t>
            </a:r>
          </a:p>
          <a:p>
            <a:endParaRPr lang="en-US" b="1" dirty="0"/>
          </a:p>
          <a:p>
            <a:r>
              <a:rPr lang="en-US" b="1" dirty="0"/>
              <a:t>1. </a:t>
            </a:r>
            <a:r>
              <a:rPr lang="en-US" dirty="0"/>
              <a:t>Prior to the BSC concept, the typical business objective could be summed up simply as </a:t>
            </a:r>
            <a:r>
              <a:rPr lang="en-US" i="1" dirty="0"/>
              <a:t>to make a profit. </a:t>
            </a:r>
            <a:r>
              <a:rPr lang="en-US" dirty="0"/>
              <a:t>Performance metrics were based on:</a:t>
            </a:r>
          </a:p>
          <a:p>
            <a:pPr lvl="0"/>
            <a:r>
              <a:rPr lang="en-US" dirty="0"/>
              <a:t>P&amp;L (profit and loss) reports: revenue, expenses, net profit</a:t>
            </a:r>
          </a:p>
          <a:p>
            <a:pPr lvl="0"/>
            <a:r>
              <a:rPr lang="en-US" dirty="0"/>
              <a:t>Cash flow statements: enough cash to pay its current liabilities</a:t>
            </a:r>
          </a:p>
          <a:p>
            <a:pPr lvl="0"/>
            <a:r>
              <a:rPr lang="en-US" dirty="0"/>
              <a:t>Balance sheets that reflected the overall status of finances at a certain date</a:t>
            </a:r>
          </a:p>
          <a:p>
            <a:r>
              <a:rPr lang="en-US" dirty="0"/>
              <a:t> </a:t>
            </a:r>
          </a:p>
          <a:p>
            <a:r>
              <a:rPr lang="en-US" dirty="0"/>
              <a:t>These financial metrics are </a:t>
            </a:r>
            <a:r>
              <a:rPr lang="en-US" b="1" dirty="0"/>
              <a:t>lagging indicators </a:t>
            </a:r>
            <a:r>
              <a:rPr lang="en-US" dirty="0"/>
              <a:t>because they quantify past performance. As such, they represent historical information and are not ideal tools for managing day-to-day operations and planning.</a:t>
            </a:r>
          </a:p>
          <a:p>
            <a:r>
              <a:rPr lang="en-US" dirty="0"/>
              <a:t> </a:t>
            </a:r>
          </a:p>
          <a:p>
            <a:r>
              <a:rPr lang="en-US" dirty="0"/>
              <a:t>What was novel about BSC in the 1990s was that it measured a company’s performance using a multidimensional approach of </a:t>
            </a:r>
            <a:r>
              <a:rPr lang="en-US" b="1" dirty="0"/>
              <a:t>leading indicators </a:t>
            </a:r>
            <a:r>
              <a:rPr lang="en-US" dirty="0"/>
              <a:t>as well as lagging indicators. </a:t>
            </a:r>
          </a:p>
          <a:p>
            <a:r>
              <a:rPr lang="en-US" b="1" dirty="0"/>
              <a:t> </a:t>
            </a:r>
            <a:endParaRPr lang="en-US" dirty="0"/>
          </a:p>
          <a:p>
            <a:r>
              <a:rPr lang="en-US" b="1" dirty="0"/>
              <a:t>2. </a:t>
            </a:r>
            <a:r>
              <a:rPr lang="en-US" dirty="0"/>
              <a:t>The BSC method is “balanced” because it does not rely solely on traditional financial measures. Instead, it balances financial measures with three forward-looking nonfinancial measures.</a:t>
            </a:r>
          </a:p>
          <a:p>
            <a:r>
              <a:rPr lang="en-US" dirty="0"/>
              <a:t> </a:t>
            </a:r>
          </a:p>
          <a:p>
            <a:r>
              <a:rPr lang="en-US" b="1" dirty="0"/>
              <a:t>3. Financial. </a:t>
            </a:r>
            <a:r>
              <a:rPr lang="en-US" dirty="0"/>
              <a:t>To succeed financially, how should we appear to our investors and shareholders?</a:t>
            </a:r>
          </a:p>
          <a:p>
            <a:pPr lvl="0"/>
            <a:r>
              <a:rPr lang="en-US" b="1" dirty="0"/>
              <a:t>Customer. </a:t>
            </a:r>
            <a:r>
              <a:rPr lang="en-US" dirty="0"/>
              <a:t>To achieve our vision, how should we provide value to our customers?</a:t>
            </a:r>
          </a:p>
          <a:p>
            <a:pPr lvl="0"/>
            <a:r>
              <a:rPr lang="en-US" b="1" dirty="0"/>
              <a:t>Business processes. </a:t>
            </a:r>
            <a:r>
              <a:rPr lang="en-US" dirty="0"/>
              <a:t>To satisfy our shareholders and customers, what business processes must we focus on and excel at?</a:t>
            </a:r>
          </a:p>
          <a:p>
            <a:pPr lvl="0"/>
            <a:r>
              <a:rPr lang="en-US" b="1" dirty="0"/>
              <a:t>Innovation, learning, and growth. </a:t>
            </a:r>
            <a:r>
              <a:rPr lang="en-US" dirty="0"/>
              <a:t>To achieve our vision, how will we sustain our ability to innovate, learn, change, and improve?</a:t>
            </a:r>
          </a:p>
          <a:p>
            <a:endParaRPr lang="en-US" b="1" dirty="0"/>
          </a:p>
          <a:p>
            <a:r>
              <a:rPr lang="en-US" b="1" dirty="0"/>
              <a:t>4. </a:t>
            </a:r>
            <a:r>
              <a:rPr lang="en-US" dirty="0"/>
              <a:t>Answers may vary.</a:t>
            </a:r>
          </a:p>
          <a:p>
            <a:r>
              <a:rPr lang="en-US" b="1" dirty="0"/>
              <a:t>Perspective	Examples of Measurement Criteria</a:t>
            </a:r>
            <a:endParaRPr lang="en-US" dirty="0"/>
          </a:p>
          <a:p>
            <a:r>
              <a:rPr lang="en-US" dirty="0"/>
              <a:t>Financial 	• Revenue and revenue growth rates</a:t>
            </a:r>
          </a:p>
          <a:p>
            <a:r>
              <a:rPr lang="en-US" dirty="0"/>
              <a:t>	• Earnings and cash flow</a:t>
            </a:r>
          </a:p>
          <a:p>
            <a:r>
              <a:rPr lang="en-US" dirty="0"/>
              <a:t>	• Asset utilization</a:t>
            </a:r>
          </a:p>
          <a:p>
            <a:r>
              <a:rPr lang="en-US" dirty="0"/>
              <a:t> </a:t>
            </a:r>
          </a:p>
          <a:p>
            <a:r>
              <a:rPr lang="en-US" dirty="0"/>
              <a:t>Customer 	• Market share</a:t>
            </a:r>
          </a:p>
          <a:p>
            <a:r>
              <a:rPr lang="en-US" dirty="0"/>
              <a:t>	• Customer acquisition, retention, loyalty</a:t>
            </a:r>
          </a:p>
          <a:p>
            <a:r>
              <a:rPr lang="en-US" dirty="0"/>
              <a:t>	• Customer relationships, satisfaction, likes, recommendations, loyalty</a:t>
            </a:r>
          </a:p>
          <a:p>
            <a:r>
              <a:rPr lang="en-US" dirty="0"/>
              <a:t>	• Brand image, reputation</a:t>
            </a:r>
          </a:p>
          <a:p>
            <a:r>
              <a:rPr lang="en-US" dirty="0"/>
              <a:t>	• Price–value relationship</a:t>
            </a:r>
          </a:p>
          <a:p>
            <a:r>
              <a:rPr lang="en-US" dirty="0"/>
              <a:t> </a:t>
            </a:r>
          </a:p>
          <a:p>
            <a:r>
              <a:rPr lang="en-US" dirty="0"/>
              <a:t>Business 	• Cycle times, defect rate</a:t>
            </a:r>
          </a:p>
          <a:p>
            <a:r>
              <a:rPr lang="en-US" dirty="0"/>
              <a:t>processes 	• Production throughput, productivity rates</a:t>
            </a:r>
          </a:p>
          <a:p>
            <a:r>
              <a:rPr lang="en-US" dirty="0"/>
              <a:t>	• Cost per process</a:t>
            </a:r>
          </a:p>
          <a:p>
            <a:r>
              <a:rPr lang="en-US" dirty="0"/>
              <a:t>	• Cost per transaction</a:t>
            </a:r>
          </a:p>
          <a:p>
            <a:r>
              <a:rPr lang="en-US" dirty="0"/>
              <a:t> </a:t>
            </a:r>
          </a:p>
          <a:p>
            <a:r>
              <a:rPr lang="en-US" dirty="0"/>
              <a:t>Innovation, 	• Employee skills, morale, turnover, capacity for change</a:t>
            </a:r>
          </a:p>
          <a:p>
            <a:r>
              <a:rPr lang="en-US" dirty="0"/>
              <a:t>learning and 	• IT capabilities</a:t>
            </a:r>
          </a:p>
          <a:p>
            <a:r>
              <a:rPr lang="en-US" dirty="0"/>
              <a:t>growth 	• Employee motivation</a:t>
            </a:r>
          </a:p>
          <a:p>
            <a:r>
              <a:rPr lang="en-US" dirty="0"/>
              <a:t>	• R&amp;D</a:t>
            </a:r>
          </a:p>
          <a:p>
            <a:r>
              <a:rPr lang="en-US" dirty="0"/>
              <a:t>	• Percentage of revenue from new products/services</a:t>
            </a:r>
          </a:p>
          <a:p>
            <a:r>
              <a:rPr lang="en-US" dirty="0"/>
              <a:t> </a:t>
            </a:r>
          </a:p>
          <a:p>
            <a:r>
              <a:rPr lang="en-US" b="1" dirty="0"/>
              <a:t>5. </a:t>
            </a:r>
            <a:r>
              <a:rPr lang="en-US" dirty="0"/>
              <a:t>BSC can be used to translate strategic plans and mission statements into a set of objectives and performance metrics that can be quantified and measured. </a:t>
            </a:r>
          </a:p>
          <a:p>
            <a:r>
              <a:rPr lang="en-US" dirty="0"/>
              <a:t>BSC is used to clarify and update the strategy, align the IT strategy with the business strategy, and link strategic objectives to long-term goals and annual budgets.</a:t>
            </a:r>
          </a:p>
          <a:p>
            <a:r>
              <a:rPr lang="en-US" dirty="0"/>
              <a:t>The astute student may realize that the balanced scorecard can be applied to link KPIs of IT to business goals to determine the impact on the business. The focus for the assessment could be, for example, the project portfolio or the applications portfolio. The balanced scorecard can be used to assess the IT project portfolio by listing projects along the vertical dimension, and specific measures, critical to what the organization needs to track, horizontally. </a:t>
            </a:r>
          </a:p>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41</a:t>
            </a:fld>
            <a:endParaRPr lang="en-US" dirty="0"/>
          </a:p>
        </p:txBody>
      </p:sp>
    </p:spTree>
    <p:extLst>
      <p:ext uri="{BB962C8B-B14F-4D97-AF65-F5344CB8AC3E}">
        <p14:creationId xmlns:p14="http://schemas.microsoft.com/office/powerpoint/2010/main" val="139823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42</a:t>
            </a:fld>
            <a:endParaRPr lang="en-US" dirty="0"/>
          </a:p>
        </p:txBody>
      </p:sp>
    </p:spTree>
    <p:extLst>
      <p:ext uri="{BB962C8B-B14F-4D97-AF65-F5344CB8AC3E}">
        <p14:creationId xmlns:p14="http://schemas.microsoft.com/office/powerpoint/2010/main" val="1316111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Calibri Light" charset="0"/>
                <a:ea typeface="Calibri Light" charset="0"/>
                <a:cs typeface="Calibri Light" charset="0"/>
              </a:defRPr>
            </a:lvl1pPr>
          </a:lstStyle>
          <a:p>
            <a:r>
              <a:rPr lang="en-US" dirty="0"/>
              <a:t>Click to Edit Book Title</a:t>
            </a:r>
          </a:p>
        </p:txBody>
      </p:sp>
      <p:sp>
        <p:nvSpPr>
          <p:cNvPr id="25" name="Edition"/>
          <p:cNvSpPr>
            <a:spLocks noGrp="1"/>
          </p:cNvSpPr>
          <p:nvPr>
            <p:ph sz="quarter" idx="17" hasCustomPrompt="1"/>
          </p:nvPr>
        </p:nvSpPr>
        <p:spPr>
          <a:xfrm>
            <a:off x="152400" y="1752600"/>
            <a:ext cx="8839200" cy="609600"/>
          </a:xfrm>
          <a:prstGeom prst="rect">
            <a:avLst/>
          </a:prstGeom>
        </p:spPr>
        <p:txBody>
          <a:bodyPr/>
          <a:lstStyle>
            <a:lvl1pPr marL="0" indent="0" algn="ctr">
              <a:buNone/>
              <a:defRPr sz="2900" b="1" i="0" baseline="0">
                <a:latin typeface="Calibri" charset="0"/>
                <a:ea typeface="Calibri" charset="0"/>
                <a:cs typeface="Calibri" charset="0"/>
              </a:defRPr>
            </a:lvl1pPr>
          </a:lstStyle>
          <a:p>
            <a:pPr lvl="0"/>
            <a:r>
              <a:rPr lang="en-US" sz="2900" b="1" i="0" dirty="0">
                <a:latin typeface="Source Sans Pro" charset="0"/>
                <a:ea typeface="Source Sans Pro" charset="0"/>
                <a:cs typeface="Source Sans Pro" charset="0"/>
              </a:rPr>
              <a:t>Third Edition</a:t>
            </a:r>
            <a:endParaRPr lang="en-US" dirty="0"/>
          </a:p>
        </p:txBody>
      </p:sp>
      <p:sp>
        <p:nvSpPr>
          <p:cNvPr id="27" name="Author"/>
          <p:cNvSpPr>
            <a:spLocks noGrp="1"/>
          </p:cNvSpPr>
          <p:nvPr>
            <p:ph sz="quarter" idx="18" hasCustomPrompt="1"/>
          </p:nvPr>
        </p:nvSpPr>
        <p:spPr>
          <a:xfrm>
            <a:off x="152400" y="2362200"/>
            <a:ext cx="8839200" cy="685800"/>
          </a:xfrm>
          <a:prstGeom prst="rect">
            <a:avLst/>
          </a:prstGeom>
        </p:spPr>
        <p:txBody>
          <a:bodyPr/>
          <a:lstStyle>
            <a:lvl1pPr marL="0" indent="0" algn="ctr">
              <a:buNone/>
              <a:defRPr b="0" i="0" baseline="0">
                <a:solidFill>
                  <a:schemeClr val="accent2"/>
                </a:solidFill>
                <a:latin typeface="Calibri" charset="0"/>
                <a:ea typeface="Calibri" charset="0"/>
                <a:cs typeface="Calibri" charset="0"/>
              </a:defRPr>
            </a:lvl1pPr>
          </a:lstStyle>
          <a:p>
            <a:pPr lvl="0"/>
            <a:r>
              <a:rPr lang="en-US" b="0" i="0" dirty="0">
                <a:latin typeface="Source Sans Pro" charset="0"/>
                <a:ea typeface="Source Sans Pro" charset="0"/>
                <a:cs typeface="Source Sans Pro" charset="0"/>
              </a:rPr>
              <a:t>David Klein</a:t>
            </a:r>
            <a:endParaRPr lang="en-US" dirty="0"/>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Calibri" charset="0"/>
                <a:ea typeface="Calibri" charset="0"/>
                <a:cs typeface="Calibri"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Calibri" charset="0"/>
                <a:ea typeface="Calibri" charset="0"/>
                <a:cs typeface="Calibri"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Tree>
    <p:extLst>
      <p:ext uri="{BB962C8B-B14F-4D97-AF65-F5344CB8AC3E}">
        <p14:creationId xmlns:p14="http://schemas.microsoft.com/office/powerpoint/2010/main" val="8263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Calibri" charset="0"/>
                <a:ea typeface="Calibri" charset="0"/>
                <a:cs typeface="Calibri" charset="0"/>
              </a:defRPr>
            </a:lvl1pPr>
            <a:lvl2pPr marL="803275" indent="-282575">
              <a:tabLst/>
              <a:defRPr sz="2400" b="0" i="0" baseline="0">
                <a:latin typeface="Calibri" charset="0"/>
                <a:ea typeface="Calibri" charset="0"/>
                <a:cs typeface="Calibri"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charset="0"/>
                <a:ea typeface="Calibri" charset="0"/>
                <a:cs typeface="Calibri"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34037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charset="0"/>
                <a:ea typeface="Calibri" charset="0"/>
                <a:cs typeface="Calibri"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0518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charset="0"/>
                <a:ea typeface="Calibri" charset="0"/>
                <a:cs typeface="Calibri"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charset="0"/>
                <a:ea typeface="Calibri" charset="0"/>
                <a:cs typeface="Calibri"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41006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5" name="Content Placeholder 4"/>
          <p:cNvSpPr>
            <a:spLocks noGrp="1"/>
          </p:cNvSpPr>
          <p:nvPr>
            <p:ph sz="quarter" idx="15" hasCustomPrompt="1"/>
          </p:nvPr>
        </p:nvSpPr>
        <p:spPr>
          <a:xfrm>
            <a:off x="304800" y="1752600"/>
            <a:ext cx="8534400" cy="4419600"/>
          </a:xfrm>
          <a:prstGeom prst="rect">
            <a:avLst/>
          </a:prstGeom>
        </p:spPr>
        <p:txBody>
          <a:bodyPr/>
          <a:lstStyle>
            <a:lvl1pPr marL="0" indent="0">
              <a:buNone/>
              <a:defRPr sz="2800" baseline="0"/>
            </a:lvl1pPr>
            <a:lvl2pPr marL="457200" indent="-446088">
              <a:spcBef>
                <a:spcPts val="2000"/>
              </a:spcBef>
              <a:buFont typeface="+mj-lt"/>
              <a:buNone/>
              <a:tabLst/>
              <a:defRPr sz="2800">
                <a:solidFill>
                  <a:schemeClr val="accent2"/>
                </a:solidFill>
              </a:defRPr>
            </a:lvl2pPr>
            <a:lvl3pPr marL="688975" indent="-400050">
              <a:spcBef>
                <a:spcPts val="1000"/>
              </a:spcBef>
              <a:buClr>
                <a:schemeClr val="accent2"/>
              </a:buClr>
              <a:buFont typeface="+mj-lt"/>
              <a:buAutoNum type="arabicPeriod"/>
              <a:tabLst/>
              <a:defRPr sz="2800"/>
            </a:lvl3pPr>
            <a:lvl4pPr marL="1371600" indent="0">
              <a:buNone/>
              <a:defRPr sz="2800"/>
            </a:lvl4pPr>
            <a:lvl5pPr marL="1828800" indent="0">
              <a:buNone/>
              <a:defRPr sz="2800"/>
            </a:lvl5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©2017 John Wiley &amp; Son, Inc. </a:t>
            </a:r>
          </a:p>
        </p:txBody>
      </p:sp>
    </p:spTree>
    <p:extLst>
      <p:ext uri="{BB962C8B-B14F-4D97-AF65-F5344CB8AC3E}">
        <p14:creationId xmlns:p14="http://schemas.microsoft.com/office/powerpoint/2010/main" val="19563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lide: Version B">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20738"/>
            <a:ext cx="8534400" cy="4970462"/>
          </a:xfrm>
          <a:prstGeom prst="rect">
            <a:avLst/>
          </a:prstGeom>
        </p:spPr>
        <p:txBody>
          <a:bodyPr/>
          <a:lstStyle>
            <a:lvl1pPr marL="0" indent="0">
              <a:buNone/>
              <a:defRPr b="0" i="0">
                <a:latin typeface="Calibri" charset="0"/>
                <a:ea typeface="Calibri" charset="0"/>
                <a:cs typeface="Calibri" charset="0"/>
              </a:defRPr>
            </a:lvl1pPr>
          </a:lstStyle>
          <a:p>
            <a:pPr lvl="0"/>
            <a:endParaRPr lang="en-US" dirty="0"/>
          </a:p>
        </p:txBody>
      </p:sp>
      <p:sp>
        <p:nvSpPr>
          <p:cNvPr id="4" name="Title 3"/>
          <p:cNvSpPr>
            <a:spLocks noGrp="1"/>
          </p:cNvSpPr>
          <p:nvPr>
            <p:ph type="title" hasCustomPrompt="1"/>
          </p:nvPr>
        </p:nvSpPr>
        <p:spPr>
          <a:xfrm>
            <a:off x="304800" y="5920581"/>
            <a:ext cx="8534400" cy="435770"/>
          </a:xfrm>
          <a:prstGeom prst="rect">
            <a:avLst/>
          </a:prstGeom>
        </p:spPr>
        <p:txBody>
          <a:bodyPr/>
          <a:lstStyle>
            <a:lvl1pPr algn="ctr">
              <a:defRPr b="0" i="0">
                <a:latin typeface="Calibri" charset="0"/>
                <a:ea typeface="Calibri" charset="0"/>
                <a:cs typeface="Calibri" charset="0"/>
              </a:defRPr>
            </a:lvl1pPr>
          </a:lstStyle>
          <a:p>
            <a:r>
              <a:rPr lang="en-US" dirty="0"/>
              <a:t>Image Title</a:t>
            </a:r>
          </a:p>
        </p:txBody>
      </p:sp>
      <p:sp>
        <p:nvSpPr>
          <p:cNvPr id="6" name="Slide Number Placeholder 5"/>
          <p:cNvSpPr>
            <a:spLocks noGrp="1"/>
          </p:cNvSpPr>
          <p:nvPr>
            <p:ph type="sldNum" sz="quarter" idx="12"/>
          </p:nvPr>
        </p:nvSpPr>
        <p:spPr>
          <a:xfrm>
            <a:off x="6457950" y="6356350"/>
            <a:ext cx="2381250" cy="365125"/>
          </a:xfrm>
        </p:spPr>
        <p:txBody>
          <a:bodyPr/>
          <a:lstStyle>
            <a:lvl1pPr>
              <a:defRPr b="0" i="0">
                <a:latin typeface="Calibri" charset="0"/>
                <a:ea typeface="Calibri" charset="0"/>
                <a:cs typeface="Calibri" charset="0"/>
              </a:defRPr>
            </a:lvl1pPr>
          </a:lstStyle>
          <a:p>
            <a:fld id="{42181430-7FCB-BA4C-90CE-EB7ACCC9EC50}" type="slidenum">
              <a:rPr lang="en-US" smtClean="0"/>
              <a:pPr/>
              <a:t>‹#›</a:t>
            </a:fld>
            <a:endParaRPr lang="en-US" dirty="0"/>
          </a:p>
        </p:txBody>
      </p:sp>
      <p:sp>
        <p:nvSpPr>
          <p:cNvPr id="5" name="Footer Placeholder 4"/>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22772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Figure caption"/>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052812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04800" y="743712"/>
            <a:ext cx="8534400" cy="990600"/>
          </a:xfrm>
          <a:prstGeom prst="rect">
            <a:avLst/>
          </a:prstGeom>
        </p:spPr>
        <p:txBody>
          <a:bodyPr/>
          <a:lstStyle>
            <a:lvl1pPr>
              <a:defRPr sz="4000" b="0" i="0">
                <a:solidFill>
                  <a:schemeClr val="accent2"/>
                </a:solidFill>
                <a:latin typeface="Calibri" charset="0"/>
                <a:ea typeface="Calibri" charset="0"/>
                <a:cs typeface="Calibri" charset="0"/>
              </a:defRPr>
            </a:lvl1pPr>
          </a:lstStyle>
          <a:p>
            <a:r>
              <a:rPr lang="en-US" dirty="0"/>
              <a:t>Learning Objectives</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lvl1pPr>
              <a:defRPr b="0" i="0">
                <a:latin typeface="Calibri" charset="0"/>
                <a:ea typeface="Calibri" charset="0"/>
                <a:cs typeface="Calibri" charset="0"/>
              </a:defRPr>
            </a:lvl1pPr>
          </a:lstStyle>
          <a:p>
            <a:fld id="{957104EA-F2AF-1046-9253-EE8D978719B5}" type="slidenum">
              <a:rPr lang="en-US" smtClean="0"/>
              <a:pPr/>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882321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6" name="Title"/>
          <p:cNvSpPr>
            <a:spLocks noGrp="1"/>
          </p:cNvSpPr>
          <p:nvPr>
            <p:ph type="title" hasCustomPrompt="1"/>
          </p:nvPr>
        </p:nvSpPr>
        <p:spPr>
          <a:xfrm>
            <a:off x="304800" y="743712"/>
            <a:ext cx="8534400" cy="990600"/>
          </a:xfrm>
          <a:prstGeom prst="rect">
            <a:avLst/>
          </a:prstGeom>
        </p:spPr>
        <p:txBody>
          <a:bodyPr/>
          <a:lstStyle>
            <a:lvl1pPr>
              <a:defRPr sz="4000" b="0" i="0">
                <a:solidFill>
                  <a:schemeClr val="accent2"/>
                </a:solidFill>
                <a:latin typeface="Calibri" charset="0"/>
                <a:ea typeface="Calibri" charset="0"/>
                <a:cs typeface="Calibri" charset="0"/>
              </a:defRPr>
            </a:lvl1pPr>
          </a:lstStyle>
          <a:p>
            <a:r>
              <a:rPr lang="en-US" dirty="0"/>
              <a:t>Learning Objectives</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1771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pPr lvl="0"/>
            <a:r>
              <a:rPr lang="en-US" dirty="0"/>
              <a:t>1.1 Periodicity Assumption</a:t>
            </a:r>
          </a:p>
        </p:txBody>
      </p:sp>
      <p:sp>
        <p:nvSpPr>
          <p:cNvPr id="5" name="Content Placeholder 4"/>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vl1pPr>
            <a:lvl2pPr marL="809625" indent="-460375">
              <a:spcBef>
                <a:spcPts val="1000"/>
              </a:spcBef>
              <a:buClr>
                <a:schemeClr val="accent2"/>
              </a:buClr>
              <a:buFont typeface="+mj-lt"/>
              <a:buAutoNum type="alphaLcPeriod"/>
              <a:tabLst/>
              <a:defRPr sz="2800"/>
            </a:lvl2pPr>
            <a:lvl3pPr marL="914400" indent="0">
              <a:buNone/>
              <a:defRPr sz="2800"/>
            </a:lvl3pPr>
            <a:lvl4pPr marL="1371600" indent="0">
              <a:buNone/>
              <a:defRPr sz="2800"/>
            </a:lvl4pPr>
            <a:lvl5pPr marL="1828800" indent="0">
              <a:buNone/>
              <a:defRPr sz="2800"/>
            </a:lvl5pPr>
          </a:lstStyle>
          <a:p>
            <a:pPr lvl="0"/>
            <a:r>
              <a:rPr lang="en-US" dirty="0"/>
              <a:t>Which one of these statements about the accrual basis of accounting is false?</a:t>
            </a:r>
          </a:p>
          <a:p>
            <a:pPr lvl="1"/>
            <a:r>
              <a:rPr lang="en-US" dirty="0"/>
              <a:t>Companies record events that change their financial statements in the period in which events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a:p>
            <a:pPr lvl="1"/>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12438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18" name="Title"/>
          <p:cNvSpPr>
            <a:spLocks noGrp="1"/>
          </p:cNvSpPr>
          <p:nvPr>
            <p:ph sz="quarter" idx="16" hasCustomPrompt="1"/>
          </p:nvPr>
        </p:nvSpPr>
        <p:spPr>
          <a:xfrm>
            <a:off x="304800" y="762000"/>
            <a:ext cx="8534400" cy="990600"/>
          </a:xfrm>
          <a:prstGeom prst="rect">
            <a:avLst/>
          </a:prstGeom>
        </p:spPr>
        <p:txBody>
          <a:bodyPr/>
          <a:lstStyle>
            <a:lvl1pPr marL="0" indent="0">
              <a:buNone/>
              <a:defRPr sz="4000" b="0" i="0" baseline="0">
                <a:solidFill>
                  <a:schemeClr val="accent1"/>
                </a:solidFill>
                <a:latin typeface="Calibri" charset="0"/>
                <a:ea typeface="Calibri" charset="0"/>
                <a:cs typeface="Calibri" charset="0"/>
              </a:defRPr>
            </a:lvl1pPr>
          </a:lstStyle>
          <a:p>
            <a:pPr lvl="0"/>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12700" indent="0">
              <a:spcBef>
                <a:spcPts val="1000"/>
              </a:spcBef>
              <a:buNone/>
              <a:tabLst/>
              <a:defRPr sz="2800" b="0" i="0" baseline="0">
                <a:solidFill>
                  <a:schemeClr val="tx1"/>
                </a:solidFill>
                <a:latin typeface="Calibri" charset="0"/>
                <a:ea typeface="Calibri" charset="0"/>
                <a:cs typeface="Calibri" charset="0"/>
              </a:defRPr>
            </a:lvl1pPr>
            <a:lvl2pPr marL="803275" indent="-450850">
              <a:spcBef>
                <a:spcPts val="1000"/>
              </a:spcBef>
              <a:buFont typeface="+mj-lt"/>
              <a:buNone/>
              <a:tabLst/>
              <a:defRPr sz="2800" b="0" i="0" baseline="0">
                <a:solidFill>
                  <a:schemeClr val="tx1"/>
                </a:solidFill>
                <a:latin typeface="Calibri" charset="0"/>
                <a:ea typeface="Calibri" charset="0"/>
                <a:cs typeface="Calibri" charset="0"/>
              </a:defRPr>
            </a:lvl2pPr>
            <a:lvl3pPr marL="803275" indent="-790575">
              <a:buNone/>
              <a:tabLst/>
              <a:defRPr sz="2800" b="0" i="0">
                <a:latin typeface="Calibri" charset="0"/>
                <a:ea typeface="Calibri" charset="0"/>
                <a:cs typeface="Calibri"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events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5239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Calibri" charset="0"/>
                <a:ea typeface="Calibri" charset="0"/>
                <a:cs typeface="Calibri" charset="0"/>
              </a:defRPr>
            </a:lvl1pPr>
          </a:lstStyle>
          <a:p>
            <a:pPr lvl="0"/>
            <a:r>
              <a:rPr lang="en-US" dirty="0"/>
              <a:t>Chapter 1</a:t>
            </a:r>
          </a:p>
        </p:txBody>
      </p:sp>
      <p:sp>
        <p:nvSpPr>
          <p:cNvPr id="14" name="CT"/>
          <p:cNvSpPr>
            <a:spLocks noGrp="1"/>
          </p:cNvSpPr>
          <p:nvPr>
            <p:ph sz="quarter" idx="20" hasCustomPrompt="1"/>
          </p:nvPr>
        </p:nvSpPr>
        <p:spPr>
          <a:xfrm>
            <a:off x="152400" y="762000"/>
            <a:ext cx="8839200" cy="2286000"/>
          </a:xfrm>
          <a:prstGeom prst="rect">
            <a:avLst/>
          </a:prstGeom>
        </p:spPr>
        <p:txBody>
          <a:bodyPr anchor="ctr"/>
          <a:lstStyle>
            <a:lvl1pPr marL="0" indent="0" algn="ctr">
              <a:buNone/>
              <a:defRPr sz="3800" b="0" i="0">
                <a:latin typeface="Calibri" charset="0"/>
                <a:ea typeface="Calibri" charset="0"/>
                <a:cs typeface="Calibri"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524000"/>
          </a:xfrm>
          <a:prstGeom prst="rect">
            <a:avLst/>
          </a:prstGeom>
        </p:spPr>
        <p:txBody>
          <a:bodyPr anchor="b"/>
          <a:lstStyle>
            <a:lvl1pPr>
              <a:defRPr sz="6200" b="0" i="0" baseline="0">
                <a:latin typeface="Calibri Light" charset="0"/>
                <a:ea typeface="Calibri Light" charset="0"/>
                <a:cs typeface="Calibri Light"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Calibri" charset="0"/>
                <a:ea typeface="Calibri" charset="0"/>
                <a:cs typeface="Calibri" charset="0"/>
              </a:defRPr>
            </a:lvl1pPr>
          </a:lstStyle>
          <a:p>
            <a:pPr lvl="0"/>
            <a:r>
              <a:rPr lang="en-US" sz="2900" b="1" i="0" dirty="0">
                <a:latin typeface="Source Sans Pro" charset="0"/>
                <a:ea typeface="Source Sans Pro" charset="0"/>
                <a:cs typeface="Source Sans Pro" charset="0"/>
              </a:rPr>
              <a:t>Third Edition</a:t>
            </a:r>
            <a:endParaRPr lang="en-US" dirty="0"/>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Calibri" charset="0"/>
                <a:ea typeface="Calibri" charset="0"/>
                <a:cs typeface="Calibri" charset="0"/>
              </a:defRPr>
            </a:lvl1pPr>
          </a:lstStyle>
          <a:p>
            <a:pPr lvl="0"/>
            <a:r>
              <a:rPr lang="en-US" b="0" i="0" dirty="0">
                <a:latin typeface="Source Sans Pro" charset="0"/>
                <a:ea typeface="Source Sans Pro" charset="0"/>
                <a:cs typeface="Source Sans Pro" charset="0"/>
              </a:rPr>
              <a:t>David Klein</a:t>
            </a:r>
            <a:endParaRPr lang="en-US" dirty="0"/>
          </a:p>
        </p:txBody>
      </p:sp>
    </p:spTree>
    <p:extLst>
      <p:ext uri="{BB962C8B-B14F-4D97-AF65-F5344CB8AC3E}">
        <p14:creationId xmlns:p14="http://schemas.microsoft.com/office/powerpoint/2010/main" val="106423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16" name="Title"/>
          <p:cNvSpPr>
            <a:spLocks noGrp="1"/>
          </p:cNvSpPr>
          <p:nvPr>
            <p:ph sz="quarter" idx="17" hasCustomPrompt="1"/>
          </p:nvPr>
        </p:nvSpPr>
        <p:spPr>
          <a:xfrm>
            <a:off x="304800" y="762000"/>
            <a:ext cx="8534400" cy="990600"/>
          </a:xfrm>
          <a:prstGeom prst="rect">
            <a:avLst/>
          </a:prstGeom>
        </p:spPr>
        <p:txBody>
          <a:bodyPr/>
          <a:lstStyle>
            <a:lvl1pPr marL="0" indent="0">
              <a:buNone/>
              <a:defRPr sz="4000" b="0" i="0" baseline="0">
                <a:solidFill>
                  <a:schemeClr val="accent1"/>
                </a:solidFill>
                <a:latin typeface="Calibri" charset="0"/>
                <a:ea typeface="Calibri" charset="0"/>
                <a:cs typeface="Calibri" charset="0"/>
              </a:defRPr>
            </a:lvl1pPr>
          </a:lstStyle>
          <a:p>
            <a:pPr lvl="0"/>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Font typeface="Arial" charset="0"/>
              <a:buChar char="•"/>
              <a:defRPr sz="3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Calibri" charset="0"/>
                <a:ea typeface="Calibri" charset="0"/>
                <a:cs typeface="Calibri"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700609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12" name="Title"/>
          <p:cNvSpPr>
            <a:spLocks noGrp="1"/>
          </p:cNvSpPr>
          <p:nvPr>
            <p:ph sz="quarter" idx="16" hasCustomPrompt="1"/>
          </p:nvPr>
        </p:nvSpPr>
        <p:spPr>
          <a:xfrm>
            <a:off x="304800" y="838201"/>
            <a:ext cx="8534400" cy="1066800"/>
          </a:xfrm>
          <a:prstGeom prst="rect">
            <a:avLst/>
          </a:prstGeom>
        </p:spPr>
        <p:txBody>
          <a:bodyPr/>
          <a:lstStyle>
            <a:lvl1pPr marL="0" indent="0">
              <a:buNone/>
              <a:defRPr sz="4000" b="0" i="0" baseline="0">
                <a:solidFill>
                  <a:schemeClr val="accent1"/>
                </a:solidFill>
                <a:latin typeface="Calibri" charset="0"/>
                <a:ea typeface="Calibri" charset="0"/>
                <a:cs typeface="Calibri" charset="0"/>
              </a:defRPr>
            </a:lvl1pPr>
          </a:lstStyle>
          <a:p>
            <a:pPr lvl="0"/>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662271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pter Outline: Version C1 (sing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817710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Figure caption"/>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977103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60375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53979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60375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2"/>
          <p:cNvSpPr>
            <a:spLocks noGrp="1"/>
          </p:cNvSpPr>
          <p:nvPr>
            <p:ph sz="quarter" idx="17"/>
          </p:nvPr>
        </p:nvSpPr>
        <p:spPr>
          <a:xfrm>
            <a:off x="4724400" y="1752600"/>
            <a:ext cx="4114800" cy="460375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64760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613298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hapter Outline: Version D">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charset="0"/>
                <a:ea typeface="Calibri" charset="0"/>
                <a:cs typeface="Calibri"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Calibri" charset="0"/>
                <a:ea typeface="Calibri" charset="0"/>
                <a:cs typeface="Calibri"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55666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mage Slide: Version B">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20738"/>
            <a:ext cx="8534400" cy="4970462"/>
          </a:xfrm>
          <a:prstGeom prst="rect">
            <a:avLst/>
          </a:prstGeom>
        </p:spPr>
        <p:txBody>
          <a:bodyPr/>
          <a:lstStyle>
            <a:lvl1pPr marL="0" indent="0">
              <a:buNone/>
              <a:defRPr b="0" i="0">
                <a:latin typeface="Calibri" charset="0"/>
                <a:ea typeface="Calibri" charset="0"/>
                <a:cs typeface="Calibri" charset="0"/>
              </a:defRPr>
            </a:lvl1pPr>
          </a:lstStyle>
          <a:p>
            <a:pPr lvl="0"/>
            <a:endParaRPr lang="en-US" dirty="0"/>
          </a:p>
        </p:txBody>
      </p:sp>
      <p:sp>
        <p:nvSpPr>
          <p:cNvPr id="4" name="Title 3"/>
          <p:cNvSpPr>
            <a:spLocks noGrp="1"/>
          </p:cNvSpPr>
          <p:nvPr>
            <p:ph type="title" hasCustomPrompt="1"/>
          </p:nvPr>
        </p:nvSpPr>
        <p:spPr>
          <a:xfrm>
            <a:off x="304800" y="5920581"/>
            <a:ext cx="8534400" cy="435770"/>
          </a:xfrm>
          <a:prstGeom prst="rect">
            <a:avLst/>
          </a:prstGeom>
        </p:spPr>
        <p:txBody>
          <a:bodyPr/>
          <a:lstStyle>
            <a:lvl1pPr algn="ctr">
              <a:defRPr b="0" i="0">
                <a:latin typeface="Calibri" charset="0"/>
                <a:ea typeface="Calibri" charset="0"/>
                <a:cs typeface="Calibri" charset="0"/>
              </a:defRPr>
            </a:lvl1pPr>
          </a:lstStyle>
          <a:p>
            <a:r>
              <a:rPr lang="en-US" dirty="0"/>
              <a:t>Image Title</a:t>
            </a:r>
          </a:p>
        </p:txBody>
      </p:sp>
      <p:sp>
        <p:nvSpPr>
          <p:cNvPr id="6" name="Slide Number Placeholder 5"/>
          <p:cNvSpPr>
            <a:spLocks noGrp="1"/>
          </p:cNvSpPr>
          <p:nvPr>
            <p:ph type="sldNum" sz="quarter" idx="12"/>
          </p:nvPr>
        </p:nvSpPr>
        <p:spPr>
          <a:xfrm>
            <a:off x="6457950" y="6356350"/>
            <a:ext cx="2381250" cy="365125"/>
          </a:xfrm>
        </p:spPr>
        <p:txBody>
          <a:bodyPr/>
          <a:lstStyle>
            <a:lvl1pPr>
              <a:defRPr b="0" i="0">
                <a:latin typeface="Calibri" charset="0"/>
                <a:ea typeface="Calibri" charset="0"/>
                <a:cs typeface="Calibri" charset="0"/>
              </a:defRPr>
            </a:lvl1pPr>
          </a:lstStyle>
          <a:p>
            <a:fld id="{42181430-7FCB-BA4C-90CE-EB7ACCC9EC50}" type="slidenum">
              <a:rPr lang="en-US" smtClean="0"/>
              <a:pPr/>
              <a:t>‹#›</a:t>
            </a:fld>
            <a:endParaRPr lang="en-US" dirty="0"/>
          </a:p>
        </p:txBody>
      </p:sp>
      <p:sp>
        <p:nvSpPr>
          <p:cNvPr id="5" name="Footer Placeholder 4"/>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351774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hapter Outline: Version C1 (sing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368546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74" y="777241"/>
            <a:ext cx="8543926"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866936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20738"/>
            <a:ext cx="8534400" cy="4452937"/>
          </a:xfrm>
          <a:prstGeom prst="rect">
            <a:avLst/>
          </a:prstGeom>
        </p:spPr>
        <p:txBody>
          <a:bodyPr/>
          <a:lstStyle>
            <a:lvl1pPr marL="0" indent="0">
              <a:buNone/>
              <a:defRPr b="0" i="0">
                <a:latin typeface="Calibri" charset="0"/>
                <a:ea typeface="Calibri" charset="0"/>
                <a:cs typeface="Calibri" charset="0"/>
              </a:defRPr>
            </a:lvl1pPr>
          </a:lstStyle>
          <a:p>
            <a:pPr lvl="0"/>
            <a:endParaRPr lang="en-US" dirty="0"/>
          </a:p>
        </p:txBody>
      </p:sp>
      <p:sp>
        <p:nvSpPr>
          <p:cNvPr id="2" name="Title 1"/>
          <p:cNvSpPr>
            <a:spLocks noGrp="1"/>
          </p:cNvSpPr>
          <p:nvPr>
            <p:ph type="title" hasCustomPrompt="1"/>
          </p:nvPr>
        </p:nvSpPr>
        <p:spPr>
          <a:xfrm>
            <a:off x="304800" y="5350050"/>
            <a:ext cx="8534400" cy="309975"/>
          </a:xfrm>
          <a:prstGeom prst="rect">
            <a:avLst/>
          </a:prstGeom>
        </p:spPr>
        <p:txBody>
          <a:bodyPr/>
          <a:lstStyle>
            <a:lvl1pPr>
              <a:defRPr sz="2000" b="0" i="0">
                <a:latin typeface="Calibri" charset="0"/>
                <a:ea typeface="Calibri" charset="0"/>
                <a:cs typeface="Calibri" charset="0"/>
              </a:defRPr>
            </a:lvl1pPr>
          </a:lstStyle>
          <a:p>
            <a:pPr lvl="0"/>
            <a:r>
              <a:rPr lang="en-US" sz="2000" dirty="0"/>
              <a:t>Figure Title</a:t>
            </a:r>
          </a:p>
        </p:txBody>
      </p:sp>
      <p:sp>
        <p:nvSpPr>
          <p:cNvPr id="8" name="Content Placeholder 7"/>
          <p:cNvSpPr>
            <a:spLocks noGrp="1"/>
          </p:cNvSpPr>
          <p:nvPr>
            <p:ph sz="quarter" idx="13" hasCustomPrompt="1"/>
          </p:nvPr>
        </p:nvSpPr>
        <p:spPr>
          <a:xfrm>
            <a:off x="304800" y="5780675"/>
            <a:ext cx="8534400" cy="467725"/>
          </a:xfrm>
          <a:prstGeom prst="rect">
            <a:avLst/>
          </a:prstGeom>
        </p:spPr>
        <p:txBody>
          <a:bodyPr/>
          <a:lstStyle>
            <a:lvl1pPr marL="0" indent="0">
              <a:buNone/>
              <a:defRPr sz="2000" b="0" i="0">
                <a:latin typeface="Calibri" charset="0"/>
                <a:ea typeface="Calibri" charset="0"/>
                <a:cs typeface="Calibri" charset="0"/>
              </a:defRPr>
            </a:lvl1pPr>
          </a:lstStyle>
          <a:p>
            <a:pPr lvl="0"/>
            <a:r>
              <a:rPr lang="en-US" sz="2000" dirty="0"/>
              <a:t>Figure 4.5 Figure title placeholder</a:t>
            </a:r>
          </a:p>
        </p:txBody>
      </p:sp>
      <p:sp>
        <p:nvSpPr>
          <p:cNvPr id="6" name="Slide Number Placeholder 5"/>
          <p:cNvSpPr>
            <a:spLocks noGrp="1"/>
          </p:cNvSpPr>
          <p:nvPr>
            <p:ph type="sldNum" sz="quarter" idx="12"/>
          </p:nvPr>
        </p:nvSpPr>
        <p:spPr>
          <a:xfrm>
            <a:off x="6457950" y="6356350"/>
            <a:ext cx="2381250" cy="365125"/>
          </a:xfrm>
        </p:spPr>
        <p:txBody>
          <a:bodyPr/>
          <a:lstStyle>
            <a:lvl1pPr>
              <a:defRPr b="0" i="0">
                <a:latin typeface="Calibri" charset="0"/>
                <a:ea typeface="Calibri" charset="0"/>
                <a:cs typeface="Calibri" charset="0"/>
              </a:defRPr>
            </a:lvl1pPr>
          </a:lstStyle>
          <a:p>
            <a:fld id="{42181430-7FCB-BA4C-90CE-EB7ACCC9EC50}" type="slidenum">
              <a:rPr lang="en-US" smtClean="0"/>
              <a:pPr/>
              <a:t>‹#›</a:t>
            </a:fld>
            <a:endParaRPr lang="en-US" dirty="0"/>
          </a:p>
        </p:txBody>
      </p:sp>
      <p:sp>
        <p:nvSpPr>
          <p:cNvPr id="5" name="Footer Placeholder 4"/>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66737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Slide: Version B">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20738"/>
            <a:ext cx="8534400" cy="4970462"/>
          </a:xfrm>
          <a:prstGeom prst="rect">
            <a:avLst/>
          </a:prstGeom>
        </p:spPr>
        <p:txBody>
          <a:bodyPr/>
          <a:lstStyle>
            <a:lvl1pPr marL="0" indent="0">
              <a:buNone/>
              <a:defRPr b="0" i="0">
                <a:latin typeface="Calibri" charset="0"/>
                <a:ea typeface="Calibri" charset="0"/>
                <a:cs typeface="Calibri" charset="0"/>
              </a:defRPr>
            </a:lvl1pPr>
          </a:lstStyle>
          <a:p>
            <a:pPr lvl="0"/>
            <a:endParaRPr lang="en-US" dirty="0"/>
          </a:p>
        </p:txBody>
      </p:sp>
      <p:sp>
        <p:nvSpPr>
          <p:cNvPr id="4" name="Title 3"/>
          <p:cNvSpPr>
            <a:spLocks noGrp="1"/>
          </p:cNvSpPr>
          <p:nvPr>
            <p:ph type="title" hasCustomPrompt="1"/>
          </p:nvPr>
        </p:nvSpPr>
        <p:spPr>
          <a:xfrm>
            <a:off x="304800" y="5920581"/>
            <a:ext cx="8534400" cy="435770"/>
          </a:xfrm>
          <a:prstGeom prst="rect">
            <a:avLst/>
          </a:prstGeom>
        </p:spPr>
        <p:txBody>
          <a:bodyPr/>
          <a:lstStyle>
            <a:lvl1pPr algn="ctr">
              <a:defRPr b="0" i="0">
                <a:latin typeface="Calibri" charset="0"/>
                <a:ea typeface="Calibri" charset="0"/>
                <a:cs typeface="Calibri" charset="0"/>
              </a:defRPr>
            </a:lvl1pPr>
          </a:lstStyle>
          <a:p>
            <a:r>
              <a:rPr lang="en-US" dirty="0"/>
              <a:t>Image Title</a:t>
            </a:r>
          </a:p>
        </p:txBody>
      </p:sp>
      <p:sp>
        <p:nvSpPr>
          <p:cNvPr id="6" name="Slide Number Placeholder 5"/>
          <p:cNvSpPr>
            <a:spLocks noGrp="1"/>
          </p:cNvSpPr>
          <p:nvPr>
            <p:ph type="sldNum" sz="quarter" idx="12"/>
          </p:nvPr>
        </p:nvSpPr>
        <p:spPr>
          <a:xfrm>
            <a:off x="6457950" y="6356350"/>
            <a:ext cx="2381250" cy="365125"/>
          </a:xfrm>
        </p:spPr>
        <p:txBody>
          <a:bodyPr/>
          <a:lstStyle>
            <a:lvl1pPr>
              <a:defRPr b="0" i="0">
                <a:latin typeface="Calibri" charset="0"/>
                <a:ea typeface="Calibri" charset="0"/>
                <a:cs typeface="Calibri" charset="0"/>
              </a:defRPr>
            </a:lvl1pPr>
          </a:lstStyle>
          <a:p>
            <a:fld id="{42181430-7FCB-BA4C-90CE-EB7ACCC9EC50}" type="slidenum">
              <a:rPr lang="en-US" smtClean="0"/>
              <a:pPr/>
              <a:t>‹#›</a:t>
            </a:fld>
            <a:endParaRPr lang="en-US" dirty="0"/>
          </a:p>
        </p:txBody>
      </p:sp>
      <p:sp>
        <p:nvSpPr>
          <p:cNvPr id="5" name="Footer Placeholder 4"/>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hapter Outline: Version C1 (sing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441664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hapter Outline: Version D">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charset="0"/>
                <a:ea typeface="Calibri" charset="0"/>
                <a:cs typeface="Calibri"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Calibri" charset="0"/>
                <a:ea typeface="Calibri" charset="0"/>
                <a:cs typeface="Calibri"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376295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60375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3738547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Figure caption"/>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334254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BL 2-col"/>
          <p:cNvSpPr>
            <a:spLocks noGrp="1"/>
          </p:cNvSpPr>
          <p:nvPr>
            <p:ph sz="quarter" idx="12" hasCustomPrompt="1"/>
          </p:nvPr>
        </p:nvSpPr>
        <p:spPr>
          <a:xfrm>
            <a:off x="304800" y="1752600"/>
            <a:ext cx="8534400" cy="460375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lvl="0"/>
            <a:endParaRPr lang="en-US" dirty="0"/>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99360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78642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Calibri" charset="0"/>
                <a:ea typeface="Calibri" charset="0"/>
                <a:cs typeface="Calibri"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5"/>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12357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charset="0"/>
                <a:ea typeface="Calibri" charset="0"/>
                <a:cs typeface="Calibri"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Calibri" charset="0"/>
                <a:ea typeface="Calibri" charset="0"/>
                <a:cs typeface="Calibri"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3790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Calibri" charset="0"/>
                <a:ea typeface="Calibri" charset="0"/>
                <a:cs typeface="Calibri" charset="0"/>
              </a:defRPr>
            </a:lvl1pPr>
            <a:lvl2pPr marL="803275" indent="-282575">
              <a:buClr>
                <a:schemeClr val="accent2"/>
              </a:buClr>
              <a:tabLst/>
              <a:defRPr sz="2400" b="0" i="0" baseline="0">
                <a:latin typeface="Calibri" charset="0"/>
                <a:ea typeface="Calibri" charset="0"/>
                <a:cs typeface="Calibri"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charset="0"/>
                <a:ea typeface="Calibri" charset="0"/>
                <a:cs typeface="Calibri"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63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Calibri" charset="0"/>
                <a:ea typeface="Calibri" charset="0"/>
                <a:cs typeface="Calibri" charset="0"/>
              </a:defRPr>
            </a:lvl1pPr>
            <a:lvl2pPr marL="1143000" indent="-292608">
              <a:buClr>
                <a:schemeClr val="accent2"/>
              </a:buClr>
              <a:defRPr sz="2400" b="0" i="0" baseline="0">
                <a:latin typeface="Calibri" charset="0"/>
                <a:ea typeface="Calibri" charset="0"/>
                <a:cs typeface="Calibri"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charset="0"/>
                <a:ea typeface="Calibri" charset="0"/>
                <a:cs typeface="Calibri"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04265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charset="0"/>
                <a:ea typeface="Source Sans Pro" charset="0"/>
                <a:cs typeface="Source Sans Pro" charset="0"/>
              </a:defRPr>
            </a:lvl1pPr>
          </a:lstStyle>
          <a:p>
            <a:r>
              <a:rPr lang="en-US" dirty="0"/>
              <a:t>Copyright ©2018 John Wiley &amp; Sons, Inc. </a:t>
            </a:r>
          </a:p>
        </p:txBody>
      </p:sp>
    </p:spTree>
    <p:extLst>
      <p:ext uri="{BB962C8B-B14F-4D97-AF65-F5344CB8AC3E}">
        <p14:creationId xmlns:p14="http://schemas.microsoft.com/office/powerpoint/2010/main" val="1611586285"/>
      </p:ext>
    </p:extLst>
  </p:cSld>
  <p:clrMap bg1="lt1" tx1="dk1" bg2="lt2" tx2="dk2" accent1="accent1" accent2="accent2" accent3="accent3" accent4="accent4" accent5="accent5" accent6="accent6" hlink="hlink" folHlink="folHlink"/>
  <p:sldLayoutIdLst>
    <p:sldLayoutId id="2147483937"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 id="2147483980" r:id="rId12"/>
    <p:sldLayoutId id="214748399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charset="0"/>
                <a:ea typeface="Source Sans Pro" charset="0"/>
                <a:cs typeface="Source Sans Pro" charset="0"/>
              </a:defRPr>
            </a:lvl1pPr>
          </a:lstStyle>
          <a:p>
            <a:r>
              <a:rPr lang="en-US" dirty="0"/>
              <a:t>Copyright ©2018 John Wiley &amp; Sons, Inc. </a:t>
            </a:r>
          </a:p>
        </p:txBody>
      </p:sp>
    </p:spTree>
    <p:extLst>
      <p:ext uri="{BB962C8B-B14F-4D97-AF65-F5344CB8AC3E}">
        <p14:creationId xmlns:p14="http://schemas.microsoft.com/office/powerpoint/2010/main"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charset="0"/>
                <a:ea typeface="Source Sans Pro" charset="0"/>
                <a:cs typeface="Source Sans Pro" charset="0"/>
              </a:defRPr>
            </a:lvl1pPr>
          </a:lstStyle>
          <a:p>
            <a:r>
              <a:rPr lang="en-US" dirty="0"/>
              <a:t>Copyright ©2018 John Wiley &amp; Sons, Inc. </a:t>
            </a:r>
          </a:p>
        </p:txBody>
      </p:sp>
    </p:spTree>
    <p:extLst>
      <p:ext uri="{BB962C8B-B14F-4D97-AF65-F5344CB8AC3E}">
        <p14:creationId xmlns:p14="http://schemas.microsoft.com/office/powerpoint/2010/main"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charset="0"/>
                <a:ea typeface="Source Sans Pro" charset="0"/>
                <a:cs typeface="Source Sans Pro" charset="0"/>
              </a:defRPr>
            </a:lvl1pPr>
          </a:lstStyle>
          <a:p>
            <a:r>
              <a:rPr lang="en-US" dirty="0"/>
              <a:t>Copyright ©2018 John Wiley &amp; Sons, Inc. </a:t>
            </a:r>
          </a:p>
        </p:txBody>
      </p:sp>
    </p:spTree>
    <p:extLst>
      <p:ext uri="{BB962C8B-B14F-4D97-AF65-F5344CB8AC3E}">
        <p14:creationId xmlns:p14="http://schemas.microsoft.com/office/powerpoint/2010/main"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86"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charset="0"/>
                <a:ea typeface="Source Sans Pro" charset="0"/>
                <a:cs typeface="Source Sans Pro" charset="0"/>
              </a:defRPr>
            </a:lvl1pPr>
          </a:lstStyle>
          <a:p>
            <a:r>
              <a:rPr lang="en-US" dirty="0"/>
              <a:t>Copyright ©2018 John Wiley &amp; Sons, Inc. </a:t>
            </a:r>
          </a:p>
        </p:txBody>
      </p:sp>
    </p:spTree>
    <p:extLst>
      <p:ext uri="{BB962C8B-B14F-4D97-AF65-F5344CB8AC3E}">
        <p14:creationId xmlns:p14="http://schemas.microsoft.com/office/powerpoint/2010/main"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81" r:id="rId5"/>
    <p:sldLayoutId id="2147483998" r:id="rId6"/>
    <p:sldLayoutId id="2147483999"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40080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©2018 John Wiley &amp; Sons, Inc.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81430-7FCB-BA4C-90CE-EB7ACCC9EC50}" type="slidenum">
              <a:rPr lang="en-US" smtClean="0"/>
              <a:t>‹#›</a:t>
            </a:fld>
            <a:endParaRPr lang="en-US"/>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16900"/>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3" r:id="rId3"/>
    <p:sldLayoutId id="2147483985" r:id="rId4"/>
    <p:sldLayoutId id="2147483996" r:id="rId5"/>
    <p:sldLayoutId id="2147484000" r:id="rId6"/>
  </p:sldLayoutIdLst>
  <p:hf hdr="0" dt="0"/>
  <p:txStyles>
    <p:titleStyle>
      <a:lvl1pPr algn="l" defTabSz="914400" rtl="0" eaLnBrk="1" latinLnBrk="0" hangingPunct="1">
        <a:lnSpc>
          <a:spcPct val="90000"/>
        </a:lnSpc>
        <a:spcBef>
          <a:spcPct val="0"/>
        </a:spcBef>
        <a:buNone/>
        <a:defRPr sz="1600" b="0" i="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3600"/>
              <a:t>IT for Management: On-Demand Strategies for Performance, Growth, and Sustainability</a:t>
            </a:r>
            <a:endParaRPr lang="en-US" sz="3600" dirty="0"/>
          </a:p>
        </p:txBody>
      </p:sp>
      <p:sp>
        <p:nvSpPr>
          <p:cNvPr id="3" name="Edition"/>
          <p:cNvSpPr>
            <a:spLocks noGrp="1"/>
          </p:cNvSpPr>
          <p:nvPr>
            <p:ph sz="quarter" idx="17"/>
          </p:nvPr>
        </p:nvSpPr>
        <p:spPr/>
        <p:txBody>
          <a:bodyPr/>
          <a:lstStyle/>
          <a:p>
            <a:r>
              <a:rPr lang="en-US" dirty="0"/>
              <a:t>Eleventh Edition</a:t>
            </a:r>
          </a:p>
        </p:txBody>
      </p:sp>
      <p:sp>
        <p:nvSpPr>
          <p:cNvPr id="4" name="Author"/>
          <p:cNvSpPr>
            <a:spLocks noGrp="1"/>
          </p:cNvSpPr>
          <p:nvPr>
            <p:ph sz="quarter" idx="18"/>
          </p:nvPr>
        </p:nvSpPr>
        <p:spPr/>
        <p:txBody>
          <a:bodyPr/>
          <a:lstStyle/>
          <a:p>
            <a:r>
              <a:rPr lang="en-US"/>
              <a:t>Turban, Pollard, Wood</a:t>
            </a:r>
            <a:endParaRPr lang="en-US" dirty="0"/>
          </a:p>
        </p:txBody>
      </p:sp>
      <p:sp>
        <p:nvSpPr>
          <p:cNvPr id="5" name="CN"/>
          <p:cNvSpPr>
            <a:spLocks noGrp="1"/>
          </p:cNvSpPr>
          <p:nvPr>
            <p:ph sz="quarter" idx="19"/>
          </p:nvPr>
        </p:nvSpPr>
        <p:spPr/>
        <p:txBody>
          <a:bodyPr/>
          <a:lstStyle/>
          <a:p>
            <a:r>
              <a:rPr lang="en-US" b="1" dirty="0"/>
              <a:t>Chapter 12</a:t>
            </a:r>
          </a:p>
        </p:txBody>
      </p:sp>
      <p:sp>
        <p:nvSpPr>
          <p:cNvPr id="6" name="CT"/>
          <p:cNvSpPr>
            <a:spLocks noGrp="1"/>
          </p:cNvSpPr>
          <p:nvPr>
            <p:ph sz="quarter" idx="20"/>
          </p:nvPr>
        </p:nvSpPr>
        <p:spPr>
          <a:xfrm>
            <a:off x="152400" y="4267200"/>
            <a:ext cx="8839200" cy="2438400"/>
          </a:xfrm>
        </p:spPr>
        <p:txBody>
          <a:bodyPr/>
          <a:lstStyle/>
          <a:p>
            <a:r>
              <a:rPr lang="en-US" dirty="0"/>
              <a:t>IT Strategy, Sourcing, and Strategic Technology Trends</a:t>
            </a:r>
          </a:p>
        </p:txBody>
      </p:sp>
    </p:spTree>
    <p:extLst>
      <p:ext uri="{BB962C8B-B14F-4D97-AF65-F5344CB8AC3E}">
        <p14:creationId xmlns:p14="http://schemas.microsoft.com/office/powerpoint/2010/main" val="190965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sz="3600" dirty="0"/>
              <a:t>Levels of the Strategic Plan </a:t>
            </a:r>
          </a:p>
        </p:txBody>
      </p:sp>
      <p:sp>
        <p:nvSpPr>
          <p:cNvPr id="4" name="COBBL"/>
          <p:cNvSpPr>
            <a:spLocks noGrp="1"/>
          </p:cNvSpPr>
          <p:nvPr>
            <p:ph sz="quarter" idx="12"/>
          </p:nvPr>
        </p:nvSpPr>
        <p:spPr>
          <a:xfrm>
            <a:off x="304800" y="1752600"/>
            <a:ext cx="8534400" cy="4495800"/>
          </a:xfrm>
        </p:spPr>
        <p:txBody>
          <a:bodyPr/>
          <a:lstStyle/>
          <a:p>
            <a:r>
              <a:rPr lang="en-US" dirty="0"/>
              <a:t>Long-range IT Plan (3-5 years)</a:t>
            </a:r>
          </a:p>
          <a:p>
            <a:pPr lvl="1"/>
            <a:r>
              <a:rPr lang="en-US" dirty="0"/>
              <a:t>What IT should do to achieve the goals, objectives, and strategic position of the firm and how this will be achieved</a:t>
            </a:r>
          </a:p>
          <a:p>
            <a:pPr lvl="1"/>
            <a:r>
              <a:rPr lang="en-US" dirty="0"/>
              <a:t>The overall direction, requirements, and sourcing of resources</a:t>
            </a:r>
          </a:p>
          <a:p>
            <a:r>
              <a:rPr lang="en-US" dirty="0"/>
              <a:t>Medium-term IT plan</a:t>
            </a:r>
          </a:p>
          <a:p>
            <a:pPr lvl="1"/>
            <a:r>
              <a:rPr lang="en-US" dirty="0"/>
              <a:t>Identifies general project plans in terms of the specific requirements and sourcing of resources as well as the </a:t>
            </a:r>
            <a:r>
              <a:rPr lang="en-US" b="1" dirty="0"/>
              <a:t>project portfolio</a:t>
            </a:r>
            <a:endParaRPr lang="en-US" dirty="0"/>
          </a:p>
          <a:p>
            <a:r>
              <a:rPr lang="en-US" dirty="0"/>
              <a:t>Tactical Plan (Short-range)</a:t>
            </a:r>
          </a:p>
          <a:p>
            <a:pPr lvl="1"/>
            <a:r>
              <a:rPr lang="en-US" dirty="0"/>
              <a:t>Details budgets and schedules for current-year projects and activities</a:t>
            </a:r>
          </a:p>
          <a:p>
            <a:pPr lvl="1"/>
            <a:endParaRPr lang="en-US"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10</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5993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sz="3600" dirty="0"/>
              <a:t>Strategic Plan Portfolios</a:t>
            </a:r>
          </a:p>
        </p:txBody>
      </p:sp>
      <p:sp>
        <p:nvSpPr>
          <p:cNvPr id="4" name="COBBL"/>
          <p:cNvSpPr>
            <a:spLocks noGrp="1"/>
          </p:cNvSpPr>
          <p:nvPr>
            <p:ph sz="quarter" idx="12"/>
          </p:nvPr>
        </p:nvSpPr>
        <p:spPr>
          <a:xfrm>
            <a:off x="304800" y="1752600"/>
            <a:ext cx="8534400" cy="4495800"/>
          </a:xfrm>
        </p:spPr>
        <p:txBody>
          <a:bodyPr/>
          <a:lstStyle/>
          <a:p>
            <a:r>
              <a:rPr lang="en-US" dirty="0"/>
              <a:t>Project Portfolio</a:t>
            </a:r>
          </a:p>
          <a:p>
            <a:pPr lvl="1"/>
            <a:r>
              <a:rPr lang="en-US" dirty="0"/>
              <a:t>Lists major resource projects that are consistent with the long-range plan.</a:t>
            </a:r>
          </a:p>
          <a:p>
            <a:r>
              <a:rPr lang="en-US" dirty="0"/>
              <a:t>Applications Portfolio</a:t>
            </a:r>
          </a:p>
          <a:p>
            <a:pPr lvl="1"/>
            <a:r>
              <a:rPr lang="en-US" dirty="0"/>
              <a:t>A list of major, approved information system projects that are also consistent with the long-range plan.</a:t>
            </a:r>
          </a:p>
          <a:p>
            <a:pPr lvl="1"/>
            <a:endParaRPr lang="en-US"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11</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72027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609600"/>
          </a:xfrm>
          <a:prstGeom prst="rect">
            <a:avLst/>
          </a:prstGeom>
        </p:spPr>
        <p:txBody>
          <a:bodyPr/>
          <a:lstStyle/>
          <a:p>
            <a:r>
              <a:rPr lang="en-US" dirty="0"/>
              <a:t>IT Steering Committee Tasks </a:t>
            </a:r>
            <a:r>
              <a:rPr lang="en-US" sz="3200" dirty="0"/>
              <a:t>(1 of 2)</a:t>
            </a:r>
            <a:endParaRPr lang="en-US" dirty="0"/>
          </a:p>
        </p:txBody>
      </p:sp>
      <p:sp>
        <p:nvSpPr>
          <p:cNvPr id="4" name="COBBL"/>
          <p:cNvSpPr>
            <a:spLocks noGrp="1"/>
          </p:cNvSpPr>
          <p:nvPr>
            <p:ph sz="quarter" idx="12"/>
          </p:nvPr>
        </p:nvSpPr>
        <p:spPr>
          <a:xfrm>
            <a:off x="304800" y="1219200"/>
            <a:ext cx="8534400" cy="5029200"/>
          </a:xfrm>
        </p:spPr>
        <p:txBody>
          <a:bodyPr/>
          <a:lstStyle/>
          <a:p>
            <a:pPr marL="0" indent="0">
              <a:buNone/>
            </a:pPr>
            <a:r>
              <a:rPr lang="en-US" dirty="0"/>
              <a:t>IT Steering Committee should:</a:t>
            </a:r>
          </a:p>
          <a:p>
            <a:pPr marL="0" indent="0">
              <a:buNone/>
            </a:pPr>
            <a:endParaRPr lang="en-US" dirty="0"/>
          </a:p>
          <a:p>
            <a:r>
              <a:rPr lang="en-US" dirty="0"/>
              <a:t>Set the direction</a:t>
            </a:r>
          </a:p>
          <a:p>
            <a:pPr lvl="1"/>
            <a:r>
              <a:rPr lang="en-US" dirty="0"/>
              <a:t>Links corporate strategy with the IT strategy,</a:t>
            </a:r>
          </a:p>
          <a:p>
            <a:r>
              <a:rPr lang="en-US" dirty="0"/>
              <a:t>Allocate scarce resources</a:t>
            </a:r>
          </a:p>
          <a:p>
            <a:pPr lvl="1"/>
            <a:r>
              <a:rPr lang="en-US" dirty="0"/>
              <a:t>Approves the allocation of resources for and within the information systems organization including outsourcing policy.</a:t>
            </a:r>
          </a:p>
          <a:p>
            <a:r>
              <a:rPr lang="en-US" dirty="0"/>
              <a:t>Make staffing decisions</a:t>
            </a:r>
          </a:p>
          <a:p>
            <a:pPr lvl="1"/>
            <a:r>
              <a:rPr lang="en-US" dirty="0"/>
              <a:t>Key IT personnel decisions involve a consultation and approval process made by the committee, including outsourcing decisions.</a:t>
            </a:r>
          </a:p>
          <a:p>
            <a:pPr lvl="1"/>
            <a:endParaRPr lang="en-US"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12</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03500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609600"/>
          </a:xfrm>
          <a:prstGeom prst="rect">
            <a:avLst/>
          </a:prstGeom>
        </p:spPr>
        <p:txBody>
          <a:bodyPr/>
          <a:lstStyle/>
          <a:p>
            <a:r>
              <a:rPr lang="en-US" dirty="0"/>
              <a:t>IT Steering Committee Tasks </a:t>
            </a:r>
            <a:r>
              <a:rPr lang="en-US" sz="3200" dirty="0"/>
              <a:t>(2 of 2)</a:t>
            </a:r>
            <a:endParaRPr lang="en-US" dirty="0"/>
          </a:p>
        </p:txBody>
      </p:sp>
      <p:sp>
        <p:nvSpPr>
          <p:cNvPr id="4" name="COBBL"/>
          <p:cNvSpPr>
            <a:spLocks noGrp="1"/>
          </p:cNvSpPr>
          <p:nvPr>
            <p:ph sz="quarter" idx="12"/>
          </p:nvPr>
        </p:nvSpPr>
        <p:spPr>
          <a:xfrm>
            <a:off x="304800" y="1219200"/>
            <a:ext cx="8534400" cy="5029200"/>
          </a:xfrm>
        </p:spPr>
        <p:txBody>
          <a:bodyPr/>
          <a:lstStyle/>
          <a:p>
            <a:pPr marL="0" indent="0">
              <a:buNone/>
            </a:pPr>
            <a:r>
              <a:rPr lang="en-US" dirty="0"/>
              <a:t>IT Steering Committee should:</a:t>
            </a:r>
          </a:p>
          <a:p>
            <a:pPr marL="0" indent="0">
              <a:buNone/>
            </a:pPr>
            <a:endParaRPr lang="en-US" dirty="0"/>
          </a:p>
          <a:p>
            <a:r>
              <a:rPr lang="en-US" dirty="0"/>
              <a:t>Communicate and provide feedback</a:t>
            </a:r>
          </a:p>
          <a:p>
            <a:pPr lvl="1"/>
            <a:r>
              <a:rPr lang="en-US" dirty="0"/>
              <a:t>Information regarding IT activities should flow freely.</a:t>
            </a:r>
          </a:p>
          <a:p>
            <a:r>
              <a:rPr lang="en-US" dirty="0"/>
              <a:t>Set and evaluate performance metrics</a:t>
            </a:r>
          </a:p>
          <a:p>
            <a:pPr lvl="1"/>
            <a:r>
              <a:rPr lang="en-US" dirty="0"/>
              <a:t>Establish performance measures for the IT department and see they are met.</a:t>
            </a:r>
          </a:p>
          <a:p>
            <a:pPr lvl="1"/>
            <a:endParaRPr lang="en-US"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13</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73008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759" y="816616"/>
            <a:ext cx="7802875" cy="4876796"/>
          </a:xfrm>
        </p:spPr>
      </p:pic>
      <p:sp>
        <p:nvSpPr>
          <p:cNvPr id="5" name="Title 4"/>
          <p:cNvSpPr>
            <a:spLocks noGrp="1"/>
          </p:cNvSpPr>
          <p:nvPr>
            <p:ph type="title"/>
          </p:nvPr>
        </p:nvSpPr>
        <p:spPr/>
        <p:txBody>
          <a:bodyPr/>
          <a:lstStyle/>
          <a:p>
            <a:r>
              <a:rPr lang="en-US" sz="2400" dirty="0"/>
              <a:t>Learning Objectives (2 of 5)</a:t>
            </a:r>
          </a:p>
        </p:txBody>
      </p:sp>
      <p:sp>
        <p:nvSpPr>
          <p:cNvPr id="3" name="Slide Number Placeholder 2"/>
          <p:cNvSpPr>
            <a:spLocks noGrp="1"/>
          </p:cNvSpPr>
          <p:nvPr>
            <p:ph type="sldNum" sz="quarter" idx="12"/>
          </p:nvPr>
        </p:nvSpPr>
        <p:spPr/>
        <p:txBody>
          <a:bodyPr/>
          <a:lstStyle/>
          <a:p>
            <a:fld id="{42181430-7FCB-BA4C-90CE-EB7ACCC9EC50}" type="slidenum">
              <a:rPr lang="en-US" smtClean="0"/>
              <a:t>14</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321227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771525"/>
            <a:ext cx="8534400" cy="1295400"/>
          </a:xfrm>
          <a:prstGeom prst="rect">
            <a:avLst/>
          </a:prstGeom>
        </p:spPr>
        <p:txBody>
          <a:bodyPr/>
          <a:lstStyle/>
          <a:p>
            <a:r>
              <a:rPr lang="en-US" dirty="0"/>
              <a:t>Aligning IT with Business Objectives</a:t>
            </a:r>
          </a:p>
        </p:txBody>
      </p:sp>
      <p:pic>
        <p:nvPicPr>
          <p:cNvPr id="9" name="Picture Placeholder "/>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11745" y="1946275"/>
            <a:ext cx="7920509" cy="2743200"/>
          </a:xfrm>
          <a:prstGeom prst="rect">
            <a:avLst/>
          </a:prstGeom>
        </p:spPr>
      </p:pic>
      <p:sp>
        <p:nvSpPr>
          <p:cNvPr id="4" name="Content Placeholder "/>
          <p:cNvSpPr>
            <a:spLocks noGrp="1"/>
          </p:cNvSpPr>
          <p:nvPr>
            <p:ph sz="quarter" idx="15"/>
          </p:nvPr>
        </p:nvSpPr>
        <p:spPr>
          <a:xfrm>
            <a:off x="304800" y="5105400"/>
            <a:ext cx="8534400" cy="1371600"/>
          </a:xfrm>
        </p:spPr>
        <p:txBody>
          <a:bodyPr/>
          <a:lstStyle/>
          <a:p>
            <a:r>
              <a:rPr lang="en-US" b="1" dirty="0">
                <a:solidFill>
                  <a:schemeClr val="accent1"/>
                </a:solidFill>
              </a:rPr>
              <a:t>Figure 12.4 </a:t>
            </a:r>
            <a:r>
              <a:rPr lang="en-US" dirty="0"/>
              <a:t>The Role of aligning IT strategy with business strategy to achieve organizational strategic objectives is still one of the most important key issues that challenges IT executives</a:t>
            </a:r>
            <a:r>
              <a:rPr lang="en-US" sz="1600" i="1" dirty="0"/>
              <a:t>.</a:t>
            </a:r>
            <a:endParaRPr lang="en-US" sz="1600" dirty="0"/>
          </a:p>
        </p:txBody>
      </p:sp>
      <p:sp>
        <p:nvSpPr>
          <p:cNvPr id="5" name="Slide Number Placeholder "/>
          <p:cNvSpPr>
            <a:spLocks noGrp="1"/>
          </p:cNvSpPr>
          <p:nvPr>
            <p:ph type="sldNum" sz="quarter" idx="10"/>
          </p:nvPr>
        </p:nvSpPr>
        <p:spPr/>
        <p:txBody>
          <a:bodyPr/>
          <a:lstStyle/>
          <a:p>
            <a:fld id="{67B19427-F580-D146-B60E-4CADEE75497F}" type="slidenum">
              <a:rPr lang="en-US" smtClean="0"/>
              <a:pPr/>
              <a:t>15</a:t>
            </a:fld>
            <a:endParaRPr lang="en-US" dirty="0"/>
          </a:p>
        </p:txBody>
      </p:sp>
      <p:sp>
        <p:nvSpPr>
          <p:cNvPr id="6"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9747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dirty="0"/>
              <a:t>Business-IT Alignment</a:t>
            </a:r>
          </a:p>
        </p:txBody>
      </p:sp>
      <p:sp>
        <p:nvSpPr>
          <p:cNvPr id="4" name="COBBL"/>
          <p:cNvSpPr>
            <a:spLocks noGrp="1"/>
          </p:cNvSpPr>
          <p:nvPr>
            <p:ph sz="quarter" idx="12"/>
          </p:nvPr>
        </p:nvSpPr>
        <p:spPr>
          <a:xfrm>
            <a:off x="304800" y="1752600"/>
            <a:ext cx="8534400" cy="4495800"/>
          </a:xfrm>
        </p:spPr>
        <p:txBody>
          <a:bodyPr/>
          <a:lstStyle/>
          <a:p>
            <a:r>
              <a:rPr lang="en-US" dirty="0"/>
              <a:t>Business-IT alignment </a:t>
            </a:r>
          </a:p>
          <a:p>
            <a:pPr lvl="1"/>
            <a:r>
              <a:rPr lang="en-US" dirty="0"/>
              <a:t>Refers to applying IT in an appropriate and timely way that is consistent with business strategies, goals and needs.</a:t>
            </a:r>
          </a:p>
          <a:p>
            <a:r>
              <a:rPr lang="en-US" dirty="0"/>
              <a:t>Business-IT alignment improved by focus on:</a:t>
            </a:r>
          </a:p>
          <a:p>
            <a:pPr marL="914400" lvl="1" indent="-457200">
              <a:buFont typeface="+mj-lt"/>
              <a:buAutoNum type="arabicPeriod"/>
            </a:pPr>
            <a:r>
              <a:rPr lang="en-US" dirty="0"/>
              <a:t>Commitment to IT planning by senior management</a:t>
            </a:r>
          </a:p>
          <a:p>
            <a:pPr marL="914400" lvl="1" indent="-457200">
              <a:buFont typeface="+mj-lt"/>
              <a:buAutoNum type="arabicPeriod"/>
            </a:pPr>
            <a:r>
              <a:rPr lang="en-US" dirty="0"/>
              <a:t>CIO is a member of senior management</a:t>
            </a:r>
          </a:p>
          <a:p>
            <a:pPr marL="914400" lvl="1" indent="-457200">
              <a:buFont typeface="+mj-lt"/>
              <a:buAutoNum type="arabicPeriod"/>
            </a:pPr>
            <a:r>
              <a:rPr lang="en-US" dirty="0"/>
              <a:t>Understanding IT and corporate planning</a:t>
            </a:r>
          </a:p>
          <a:p>
            <a:pPr marL="914400" lvl="1" indent="-457200">
              <a:buFont typeface="+mj-lt"/>
              <a:buAutoNum type="arabicPeriod"/>
            </a:pPr>
            <a:r>
              <a:rPr lang="en-US" dirty="0"/>
              <a:t>Shared culture and good communication</a:t>
            </a:r>
          </a:p>
          <a:p>
            <a:pPr marL="914400" lvl="1" indent="-457200">
              <a:buFont typeface="+mj-lt"/>
              <a:buAutoNum type="arabicPeriod"/>
            </a:pPr>
            <a:r>
              <a:rPr lang="en-US" dirty="0"/>
              <a:t>Multilevel links</a:t>
            </a:r>
          </a:p>
          <a:p>
            <a:pPr lvl="1"/>
            <a:endParaRPr lang="en-US" sz="2600"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16</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05963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The CIO’s Role</a:t>
            </a:r>
          </a:p>
        </p:txBody>
      </p:sp>
      <p:sp>
        <p:nvSpPr>
          <p:cNvPr id="4" name="COBBL"/>
          <p:cNvSpPr>
            <a:spLocks noGrp="1"/>
          </p:cNvSpPr>
          <p:nvPr>
            <p:ph sz="quarter" idx="12"/>
          </p:nvPr>
        </p:nvSpPr>
        <p:spPr>
          <a:xfrm>
            <a:off x="304800" y="1752600"/>
            <a:ext cx="8534400" cy="4495800"/>
          </a:xfrm>
        </p:spPr>
        <p:txBody>
          <a:bodyPr/>
          <a:lstStyle/>
          <a:p>
            <a:r>
              <a:rPr lang="en-US" dirty="0"/>
              <a:t>CIO Skillset</a:t>
            </a:r>
          </a:p>
          <a:p>
            <a:pPr lvl="1"/>
            <a:r>
              <a:rPr lang="en-US" dirty="0"/>
              <a:t>Political savvy</a:t>
            </a:r>
          </a:p>
          <a:p>
            <a:pPr lvl="1"/>
            <a:r>
              <a:rPr lang="en-US" dirty="0"/>
              <a:t>Influence, leadership, and power</a:t>
            </a:r>
          </a:p>
          <a:p>
            <a:pPr lvl="1"/>
            <a:r>
              <a:rPr lang="en-US" dirty="0"/>
              <a:t>Relationship management</a:t>
            </a:r>
          </a:p>
          <a:p>
            <a:pPr lvl="1"/>
            <a:r>
              <a:rPr lang="en-US" dirty="0"/>
              <a:t>Resourcefulness</a:t>
            </a:r>
          </a:p>
          <a:p>
            <a:pPr lvl="1"/>
            <a:r>
              <a:rPr lang="en-US" dirty="0"/>
              <a:t>Strategic planning</a:t>
            </a:r>
          </a:p>
          <a:p>
            <a:pPr lvl="1"/>
            <a:r>
              <a:rPr lang="en-US" dirty="0"/>
              <a:t>Doing what it takes</a:t>
            </a:r>
          </a:p>
          <a:p>
            <a:pPr lvl="1"/>
            <a:r>
              <a:rPr lang="en-US" dirty="0"/>
              <a:t>Leading employees</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17</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229002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5715000"/>
            <a:ext cx="8534400" cy="641351"/>
          </a:xfrm>
        </p:spPr>
        <p:txBody>
          <a:bodyPr/>
          <a:lstStyle/>
          <a:p>
            <a:r>
              <a:rPr lang="en-US" sz="2000" b="1" dirty="0"/>
              <a:t>Porter’s Competitive Forces Model:</a:t>
            </a:r>
            <a:r>
              <a:rPr lang="en-US" sz="2000" dirty="0"/>
              <a:t> The Five Forces</a:t>
            </a:r>
            <a:br>
              <a:rPr lang="en-US" sz="2000" b="1" dirty="0"/>
            </a:br>
            <a:br>
              <a:rPr lang="en-US" sz="2000" b="1" i="1" dirty="0">
                <a:ea typeface="MS Mincho" panose="02020609040205080304" pitchFamily="49" charset="-128"/>
                <a:cs typeface="AvenirLTStd-HeavyOblique"/>
              </a:rPr>
            </a:br>
            <a:br>
              <a:rPr lang="en-US" dirty="0"/>
            </a:b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18</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838200"/>
            <a:ext cx="7086600" cy="4350679"/>
          </a:xfrm>
        </p:spPr>
      </p:pic>
    </p:spTree>
    <p:extLst>
      <p:ext uri="{BB962C8B-B14F-4D97-AF65-F5344CB8AC3E}">
        <p14:creationId xmlns:p14="http://schemas.microsoft.com/office/powerpoint/2010/main" val="274850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Achieving a Competitive Advantage: Strategies for Competitive Analysis</a:t>
            </a:r>
          </a:p>
        </p:txBody>
      </p:sp>
      <p:graphicFrame>
        <p:nvGraphicFramePr>
          <p:cNvPr id="7" name="Content Placeholder 6" descr="Alt text" title="Alt Text Title"/>
          <p:cNvGraphicFramePr>
            <a:graphicFrameLocks noGrp="1"/>
          </p:cNvGraphicFramePr>
          <p:nvPr>
            <p:ph sz="quarter" idx="16"/>
            <p:extLst>
              <p:ext uri="{D42A27DB-BD31-4B8C-83A1-F6EECF244321}">
                <p14:modId xmlns:p14="http://schemas.microsoft.com/office/powerpoint/2010/main" val="3811020274"/>
              </p:ext>
            </p:extLst>
          </p:nvPr>
        </p:nvGraphicFramePr>
        <p:xfrm>
          <a:off x="304800" y="2362200"/>
          <a:ext cx="8210550" cy="2788920"/>
        </p:xfrm>
        <a:graphic>
          <a:graphicData uri="http://schemas.openxmlformats.org/drawingml/2006/table">
            <a:tbl>
              <a:tblPr firstRow="1" bandRow="1">
                <a:tableStyleId>{5C22544A-7EE6-4342-B048-85BDC9FD1C3A}</a:tableStyleId>
              </a:tblPr>
              <a:tblGrid>
                <a:gridCol w="3649133">
                  <a:extLst>
                    <a:ext uri="{9D8B030D-6E8A-4147-A177-3AD203B41FA5}">
                      <a16:colId xmlns:a16="http://schemas.microsoft.com/office/drawing/2014/main" val="20000"/>
                    </a:ext>
                  </a:extLst>
                </a:gridCol>
                <a:gridCol w="4561417">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900" b="1" i="0" dirty="0">
                        <a:solidFill>
                          <a:schemeClr val="bg1"/>
                        </a:solidFill>
                        <a:latin typeface="Calibri" charset="0"/>
                        <a:ea typeface="Calibri" charset="0"/>
                        <a:cs typeface="Calibri" charset="0"/>
                      </a:endParaRP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900" b="1" i="0" dirty="0">
                        <a:solidFill>
                          <a:schemeClr val="bg1"/>
                        </a:solidFill>
                        <a:latin typeface="Calibri" charset="0"/>
                        <a:ea typeface="Calibri" charset="0"/>
                        <a:cs typeface="Calibri"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Calibri" charset="0"/>
                          <a:ea typeface="Calibri" charset="0"/>
                          <a:cs typeface="Calibri" charset="0"/>
                        </a:rPr>
                        <a:t>Cost leadership</a:t>
                      </a:r>
                    </a:p>
                  </a:txBody>
                  <a:tcPr>
                    <a:lnR w="12700" cap="flat" cmpd="sng" algn="ctr">
                      <a:solidFill>
                        <a:srgbClr val="EAEAE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AEAE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Calibri" charset="0"/>
                          <a:ea typeface="Calibri" charset="0"/>
                          <a:cs typeface="Calibri" charset="0"/>
                        </a:rPr>
                        <a:t>Produce product/service at the lowest cost in the industry</a:t>
                      </a:r>
                    </a:p>
                  </a:txBody>
                  <a:tcPr>
                    <a:lnL w="12700" cap="flat" cmpd="sng" algn="ctr">
                      <a:solidFill>
                        <a:srgbClr val="EAEAE9"/>
                      </a:solidFill>
                      <a:prstDash val="solid"/>
                      <a:round/>
                      <a:headEnd type="none" w="med" len="med"/>
                      <a:tailEnd type="none" w="med" len="med"/>
                    </a:lnL>
                    <a:lnR w="12700" cap="flat" cmpd="sng" algn="ctr">
                      <a:solidFill>
                        <a:srgbClr val="EAEAE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AEAE9"/>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Calibri" charset="0"/>
                          <a:ea typeface="Calibri" charset="0"/>
                          <a:cs typeface="Calibri" charset="0"/>
                        </a:rPr>
                        <a:t>Differentiation</a:t>
                      </a:r>
                    </a:p>
                  </a:txBody>
                  <a:tcPr>
                    <a:lnR w="12700" cap="flat" cmpd="sng" algn="ctr">
                      <a:solidFill>
                        <a:srgbClr val="EAEAE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AEAE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Calibri" charset="0"/>
                          <a:ea typeface="Calibri" charset="0"/>
                          <a:cs typeface="Calibri" charset="0"/>
                        </a:rPr>
                        <a:t>Offer different</a:t>
                      </a:r>
                      <a:r>
                        <a:rPr lang="en-US" sz="2000" b="0" i="0" baseline="0" dirty="0">
                          <a:latin typeface="Calibri" charset="0"/>
                          <a:ea typeface="Calibri" charset="0"/>
                          <a:cs typeface="Calibri" charset="0"/>
                        </a:rPr>
                        <a:t> products, services, or product features</a:t>
                      </a:r>
                      <a:endParaRPr lang="en-US" sz="2000" b="0" i="0" dirty="0">
                        <a:latin typeface="Calibri" charset="0"/>
                        <a:ea typeface="Calibri" charset="0"/>
                        <a:cs typeface="Calibri" charset="0"/>
                      </a:endParaRPr>
                    </a:p>
                  </a:txBody>
                  <a:tcPr>
                    <a:lnL w="12700" cap="flat" cmpd="sng" algn="ctr">
                      <a:solidFill>
                        <a:srgbClr val="EAEAE9"/>
                      </a:solidFill>
                      <a:prstDash val="solid"/>
                      <a:round/>
                      <a:headEnd type="none" w="med" len="med"/>
                      <a:tailEnd type="none" w="med" len="med"/>
                    </a:lnL>
                    <a:lnR w="12700" cap="flat" cmpd="sng" algn="ctr">
                      <a:solidFill>
                        <a:srgbClr val="EAEAE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AEAE9"/>
                    </a:solidFill>
                  </a:tcPr>
                </a:tc>
                <a:extLst>
                  <a:ext uri="{0D108BD9-81ED-4DB2-BD59-A6C34878D82A}">
                    <a16:rowId xmlns:a16="http://schemas.microsoft.com/office/drawing/2014/main" val="10002"/>
                  </a:ext>
                </a:extLst>
              </a:tr>
              <a:tr h="1005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Calibri" charset="0"/>
                          <a:ea typeface="Calibri" charset="0"/>
                          <a:cs typeface="Calibri" charset="0"/>
                        </a:rPr>
                        <a:t>Niche</a:t>
                      </a:r>
                    </a:p>
                  </a:txBody>
                  <a:tcPr>
                    <a:lnR w="12700" cap="flat" cmpd="sng" algn="ctr">
                      <a:solidFill>
                        <a:srgbClr val="EAEAE9"/>
                      </a:solidFill>
                      <a:prstDash val="solid"/>
                      <a:round/>
                      <a:headEnd type="none" w="med" len="med"/>
                      <a:tailEnd type="none" w="med" len="med"/>
                    </a:lnR>
                    <a:lnT w="1270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solidFill>
                      <a:srgbClr val="EAEAE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Calibri" charset="0"/>
                          <a:ea typeface="Calibri" charset="0"/>
                          <a:cs typeface="Calibri" charset="0"/>
                        </a:rPr>
                        <a:t>Select a narrow scope segment (Market niche) and be the best in quality,</a:t>
                      </a:r>
                      <a:r>
                        <a:rPr lang="en-US" sz="2000" b="0" i="0" baseline="0" dirty="0">
                          <a:latin typeface="Calibri" charset="0"/>
                          <a:ea typeface="Calibri" charset="0"/>
                          <a:cs typeface="Calibri" charset="0"/>
                        </a:rPr>
                        <a:t> speed, or cost in that segment</a:t>
                      </a:r>
                      <a:endParaRPr lang="en-US" sz="2000" b="0" i="0" dirty="0">
                        <a:latin typeface="Calibri" charset="0"/>
                        <a:ea typeface="Calibri" charset="0"/>
                        <a:cs typeface="Calibri" charset="0"/>
                      </a:endParaRPr>
                    </a:p>
                  </a:txBody>
                  <a:tcPr>
                    <a:lnL w="12700" cap="flat" cmpd="sng" algn="ctr">
                      <a:solidFill>
                        <a:srgbClr val="EAEAE9"/>
                      </a:solidFill>
                      <a:prstDash val="solid"/>
                      <a:round/>
                      <a:headEnd type="none" w="med" len="med"/>
                      <a:tailEnd type="none" w="med" len="med"/>
                    </a:lnL>
                    <a:lnR w="12700" cap="flat" cmpd="sng" algn="ctr">
                      <a:solidFill>
                        <a:srgbClr val="EAEAE9"/>
                      </a:solidFill>
                      <a:prstDash val="solid"/>
                      <a:round/>
                      <a:headEnd type="none" w="med" len="med"/>
                      <a:tailEnd type="none" w="med" len="med"/>
                    </a:lnR>
                    <a:lnT w="1270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solidFill>
                      <a:srgbClr val="EAEAE9"/>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0"/>
          </p:nvPr>
        </p:nvSpPr>
        <p:spPr/>
        <p:txBody>
          <a:bodyPr/>
          <a:lstStyle/>
          <a:p>
            <a:fld id="{67B19427-F580-D146-B60E-4CADEE75497F}"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00348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562" y="838200"/>
            <a:ext cx="7802875" cy="4876797"/>
          </a:xfrm>
        </p:spPr>
      </p:pic>
      <p:sp>
        <p:nvSpPr>
          <p:cNvPr id="5" name="Title 4"/>
          <p:cNvSpPr>
            <a:spLocks noGrp="1"/>
          </p:cNvSpPr>
          <p:nvPr>
            <p:ph type="title"/>
          </p:nvPr>
        </p:nvSpPr>
        <p:spPr/>
        <p:txBody>
          <a:bodyPr/>
          <a:lstStyle/>
          <a:p>
            <a:r>
              <a:rPr lang="en-US" sz="2400" dirty="0"/>
              <a:t>Learning Objectives (1 of 5)</a:t>
            </a:r>
          </a:p>
        </p:txBody>
      </p:sp>
      <p:sp>
        <p:nvSpPr>
          <p:cNvPr id="3" name="Slide Number Placeholder 2"/>
          <p:cNvSpPr>
            <a:spLocks noGrp="1"/>
          </p:cNvSpPr>
          <p:nvPr>
            <p:ph type="sldNum" sz="quarter" idx="12"/>
          </p:nvPr>
        </p:nvSpPr>
        <p:spPr/>
        <p:txBody>
          <a:bodyPr/>
          <a:lstStyle/>
          <a:p>
            <a:fld id="{42181430-7FCB-BA4C-90CE-EB7ACCC9EC50}" type="slidenum">
              <a:rPr lang="en-US" smtClean="0"/>
              <a:t>2</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363686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771525"/>
            <a:ext cx="8534400" cy="1295400"/>
          </a:xfrm>
          <a:prstGeom prst="rect">
            <a:avLst/>
          </a:prstGeom>
        </p:spPr>
        <p:txBody>
          <a:bodyPr/>
          <a:lstStyle/>
          <a:p>
            <a:r>
              <a:rPr lang="en-US" dirty="0"/>
              <a:t>Porter’s Value Chain Model</a:t>
            </a:r>
          </a:p>
        </p:txBody>
      </p:sp>
      <p:pic>
        <p:nvPicPr>
          <p:cNvPr id="9" name="Picture Placeholder "/>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2209800" y="1358460"/>
            <a:ext cx="4724400" cy="3746940"/>
          </a:xfrm>
          <a:prstGeom prst="rect">
            <a:avLst/>
          </a:prstGeom>
        </p:spPr>
      </p:pic>
      <p:sp>
        <p:nvSpPr>
          <p:cNvPr id="4" name="Content Placeholder "/>
          <p:cNvSpPr>
            <a:spLocks noGrp="1"/>
          </p:cNvSpPr>
          <p:nvPr>
            <p:ph sz="quarter" idx="15"/>
          </p:nvPr>
        </p:nvSpPr>
        <p:spPr>
          <a:xfrm>
            <a:off x="304800" y="5105400"/>
            <a:ext cx="8534400" cy="1371600"/>
          </a:xfrm>
        </p:spPr>
        <p:txBody>
          <a:bodyPr/>
          <a:lstStyle/>
          <a:p>
            <a:r>
              <a:rPr lang="en-US" b="1" dirty="0">
                <a:solidFill>
                  <a:schemeClr val="accent1"/>
                </a:solidFill>
              </a:rPr>
              <a:t>Figure 12.6 </a:t>
            </a:r>
            <a:r>
              <a:rPr lang="en-US" dirty="0"/>
              <a:t>Porter’s Value Chain. The arrows represent the flow of goods, services, and data in an organization.</a:t>
            </a:r>
            <a:endParaRPr lang="en-US" sz="1600" dirty="0"/>
          </a:p>
        </p:txBody>
      </p:sp>
      <p:sp>
        <p:nvSpPr>
          <p:cNvPr id="5" name="Slide Number Placeholder "/>
          <p:cNvSpPr>
            <a:spLocks noGrp="1"/>
          </p:cNvSpPr>
          <p:nvPr>
            <p:ph type="sldNum" sz="quarter" idx="10"/>
          </p:nvPr>
        </p:nvSpPr>
        <p:spPr/>
        <p:txBody>
          <a:bodyPr/>
          <a:lstStyle/>
          <a:p>
            <a:fld id="{67B19427-F580-D146-B60E-4CADEE75497F}" type="slidenum">
              <a:rPr lang="en-US" smtClean="0"/>
              <a:pPr/>
              <a:t>20</a:t>
            </a:fld>
            <a:endParaRPr lang="en-US" dirty="0"/>
          </a:p>
        </p:txBody>
      </p:sp>
      <p:sp>
        <p:nvSpPr>
          <p:cNvPr id="6"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394989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dirty="0"/>
              <a:t>Value Chain Support Activities</a:t>
            </a:r>
          </a:p>
        </p:txBody>
      </p:sp>
      <p:sp>
        <p:nvSpPr>
          <p:cNvPr id="4" name="COBBL"/>
          <p:cNvSpPr>
            <a:spLocks noGrp="1"/>
          </p:cNvSpPr>
          <p:nvPr>
            <p:ph sz="quarter" idx="12"/>
          </p:nvPr>
        </p:nvSpPr>
        <p:spPr>
          <a:xfrm>
            <a:off x="304800" y="1752600"/>
            <a:ext cx="8534400" cy="4495800"/>
          </a:xfrm>
        </p:spPr>
        <p:txBody>
          <a:bodyPr/>
          <a:lstStyle/>
          <a:p>
            <a:r>
              <a:rPr lang="en-US" dirty="0"/>
              <a:t>Support Activities</a:t>
            </a:r>
          </a:p>
          <a:p>
            <a:pPr lvl="1"/>
            <a:r>
              <a:rPr lang="en-US" dirty="0"/>
              <a:t>Applied to any or all of the primary activities which may also support each other.</a:t>
            </a:r>
          </a:p>
          <a:p>
            <a:pPr marL="685800" lvl="1" indent="-342900">
              <a:buFont typeface="+mj-lt"/>
              <a:buAutoNum type="arabicPeriod"/>
            </a:pPr>
            <a:r>
              <a:rPr lang="en-US" dirty="0"/>
              <a:t>Infrastructure, accounting, finance, and management</a:t>
            </a:r>
          </a:p>
          <a:p>
            <a:pPr marL="685800" lvl="1" indent="-342900">
              <a:buFont typeface="+mj-lt"/>
              <a:buAutoNum type="arabicPeriod"/>
            </a:pPr>
            <a:r>
              <a:rPr lang="en-US" dirty="0"/>
              <a:t>Human resource (HR)  management </a:t>
            </a:r>
          </a:p>
          <a:p>
            <a:pPr marL="685800" lvl="1" indent="-342900">
              <a:buFont typeface="+mj-lt"/>
              <a:buAutoNum type="arabicPeriod"/>
            </a:pPr>
            <a:r>
              <a:rPr lang="en-US" dirty="0"/>
              <a:t>Technology development, and research and development (R&amp;D)</a:t>
            </a:r>
          </a:p>
          <a:p>
            <a:pPr marL="685800" lvl="1" indent="-342900">
              <a:buFont typeface="+mj-lt"/>
              <a:buAutoNum type="arabicPeriod"/>
            </a:pPr>
            <a:r>
              <a:rPr lang="en-US" dirty="0"/>
              <a:t>Procurement or purchasing</a:t>
            </a:r>
          </a:p>
          <a:p>
            <a:pPr lvl="1"/>
            <a:endParaRPr lang="en-US" sz="2600"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21</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909602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143000"/>
          </a:xfrm>
          <a:prstGeom prst="rect">
            <a:avLst/>
          </a:prstGeom>
        </p:spPr>
        <p:txBody>
          <a:bodyPr/>
          <a:lstStyle/>
          <a:p>
            <a:r>
              <a:rPr lang="en-US" dirty="0"/>
              <a:t>Aligning IT with Business Objectives</a:t>
            </a:r>
          </a:p>
        </p:txBody>
      </p:sp>
      <p:sp>
        <p:nvSpPr>
          <p:cNvPr id="4" name="COBNL"/>
          <p:cNvSpPr>
            <a:spLocks noGrp="1"/>
          </p:cNvSpPr>
          <p:nvPr>
            <p:ph sz="quarter" idx="12"/>
          </p:nvPr>
        </p:nvSpPr>
        <p:spPr>
          <a:xfrm>
            <a:off x="304800" y="1752600"/>
            <a:ext cx="8763000" cy="4495800"/>
          </a:xfrm>
        </p:spPr>
        <p:txBody>
          <a:bodyPr/>
          <a:lstStyle/>
          <a:p>
            <a:pPr lvl="0"/>
            <a:r>
              <a:rPr lang="en-US" sz="2400" dirty="0"/>
              <a:t>What are the three categories of value drivers?</a:t>
            </a:r>
          </a:p>
          <a:p>
            <a:pPr lvl="0"/>
            <a:r>
              <a:rPr lang="en-US" sz="2400" dirty="0"/>
              <a:t>Why do reactive approaches to IT investments fail?</a:t>
            </a:r>
          </a:p>
          <a:p>
            <a:pPr lvl="0"/>
            <a:r>
              <a:rPr lang="en-US" sz="2400" dirty="0"/>
              <a:t>What is the goal of IT–business alignment?</a:t>
            </a:r>
          </a:p>
          <a:p>
            <a:pPr lvl="0"/>
            <a:r>
              <a:rPr lang="en-US" sz="2400" dirty="0"/>
              <a:t>Why is IT strategic planning revisited on a regular basis?</a:t>
            </a:r>
          </a:p>
          <a:p>
            <a:pPr lvl="0"/>
            <a:r>
              <a:rPr lang="en-US" sz="2400" dirty="0"/>
              <a:t>What are the functions of a steering committee?</a:t>
            </a:r>
          </a:p>
          <a:p>
            <a:pPr lvl="0"/>
            <a:r>
              <a:rPr lang="en-US" sz="2400" dirty="0"/>
              <a:t>Describe the IT strategic planning process.</a:t>
            </a:r>
          </a:p>
          <a:p>
            <a:pPr lvl="0"/>
            <a:r>
              <a:rPr lang="en-US" sz="2400" dirty="0"/>
              <a:t>Explain how a good IT strategy can help companies gain a competitive advantage in the marketplace. </a:t>
            </a:r>
          </a:p>
          <a:p>
            <a:pPr lvl="0"/>
            <a:r>
              <a:rPr lang="en-US" sz="2400" dirty="0"/>
              <a:t>What are the five competitive forces in Porter’s Five Forces Model? </a:t>
            </a:r>
          </a:p>
          <a:p>
            <a:pPr lvl="0"/>
            <a:endParaRPr lang="en-US" dirty="0"/>
          </a:p>
        </p:txBody>
      </p:sp>
      <p:sp>
        <p:nvSpPr>
          <p:cNvPr id="5" name="Slide Number Placeholder "/>
          <p:cNvSpPr>
            <a:spLocks noGrp="1"/>
          </p:cNvSpPr>
          <p:nvPr>
            <p:ph type="sldNum" sz="quarter" idx="14"/>
          </p:nvPr>
        </p:nvSpPr>
        <p:spPr/>
        <p:txBody>
          <a:bodyPr/>
          <a:lstStyle/>
          <a:p>
            <a:fld id="{67B19427-F580-D146-B60E-4CADEE75497F}" type="slidenum">
              <a:rPr lang="en-US" smtClean="0"/>
              <a:t>22</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3638817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759" y="816616"/>
            <a:ext cx="7802875" cy="4876796"/>
          </a:xfrm>
        </p:spPr>
      </p:pic>
      <p:sp>
        <p:nvSpPr>
          <p:cNvPr id="5" name="Title 4"/>
          <p:cNvSpPr>
            <a:spLocks noGrp="1"/>
          </p:cNvSpPr>
          <p:nvPr>
            <p:ph type="title"/>
          </p:nvPr>
        </p:nvSpPr>
        <p:spPr/>
        <p:txBody>
          <a:bodyPr/>
          <a:lstStyle/>
          <a:p>
            <a:r>
              <a:rPr lang="en-US" sz="2400" dirty="0"/>
              <a:t>Learning Objectives (3 of 5)</a:t>
            </a:r>
          </a:p>
        </p:txBody>
      </p:sp>
      <p:sp>
        <p:nvSpPr>
          <p:cNvPr id="3" name="Slide Number Placeholder 2"/>
          <p:cNvSpPr>
            <a:spLocks noGrp="1"/>
          </p:cNvSpPr>
          <p:nvPr>
            <p:ph type="sldNum" sz="quarter" idx="12"/>
          </p:nvPr>
        </p:nvSpPr>
        <p:spPr/>
        <p:txBody>
          <a:bodyPr/>
          <a:lstStyle/>
          <a:p>
            <a:fld id="{42181430-7FCB-BA4C-90CE-EB7ACCC9EC50}" type="slidenum">
              <a:rPr lang="en-US" smtClean="0"/>
              <a:t>23</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231421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dirty="0"/>
              <a:t>IT Sourcing Strategies</a:t>
            </a:r>
          </a:p>
        </p:txBody>
      </p:sp>
      <p:sp>
        <p:nvSpPr>
          <p:cNvPr id="4" name="COBBL"/>
          <p:cNvSpPr>
            <a:spLocks noGrp="1"/>
          </p:cNvSpPr>
          <p:nvPr>
            <p:ph sz="quarter" idx="12"/>
          </p:nvPr>
        </p:nvSpPr>
        <p:spPr>
          <a:xfrm>
            <a:off x="304800" y="1752600"/>
            <a:ext cx="8534400" cy="4495800"/>
          </a:xfrm>
        </p:spPr>
        <p:txBody>
          <a:bodyPr/>
          <a:lstStyle/>
          <a:p>
            <a:pPr marL="0" indent="0">
              <a:buNone/>
            </a:pPr>
            <a:r>
              <a:rPr lang="en-US" dirty="0"/>
              <a:t>IT Deployment Strategies</a:t>
            </a:r>
          </a:p>
          <a:p>
            <a:r>
              <a:rPr lang="en-US" dirty="0"/>
              <a:t>In-house development</a:t>
            </a:r>
          </a:p>
          <a:p>
            <a:pPr lvl="1"/>
            <a:r>
              <a:rPr lang="en-US" dirty="0"/>
              <a:t>Systems are developed or other IT work is done in-house, possibly with the help of consulting companies or vendors.</a:t>
            </a:r>
          </a:p>
          <a:p>
            <a:r>
              <a:rPr lang="en-US" dirty="0"/>
              <a:t>Sourcing</a:t>
            </a:r>
          </a:p>
          <a:p>
            <a:pPr lvl="1"/>
            <a:r>
              <a:rPr lang="en-US" dirty="0"/>
              <a:t>Onshore: sourced to consulting companies or vendors that are within the same country.</a:t>
            </a:r>
          </a:p>
          <a:p>
            <a:pPr lvl="1"/>
            <a:r>
              <a:rPr lang="en-US" dirty="0"/>
              <a:t>Offshoring: work sourced to other countries.</a:t>
            </a:r>
          </a:p>
          <a:p>
            <a:pPr lvl="1"/>
            <a:endParaRPr lang="en-US" sz="2600"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24</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18781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dirty="0"/>
              <a:t>Cloud Strategy Challenges</a:t>
            </a:r>
          </a:p>
        </p:txBody>
      </p:sp>
      <p:sp>
        <p:nvSpPr>
          <p:cNvPr id="4" name="COBBL"/>
          <p:cNvSpPr>
            <a:spLocks noGrp="1"/>
          </p:cNvSpPr>
          <p:nvPr>
            <p:ph sz="quarter" idx="12"/>
          </p:nvPr>
        </p:nvSpPr>
        <p:spPr>
          <a:xfrm>
            <a:off x="304800" y="1752600"/>
            <a:ext cx="8534400" cy="4495800"/>
          </a:xfrm>
        </p:spPr>
        <p:txBody>
          <a:bodyPr/>
          <a:lstStyle/>
          <a:p>
            <a:pPr marL="0" indent="0">
              <a:buNone/>
            </a:pPr>
            <a:r>
              <a:rPr lang="en-US" dirty="0"/>
              <a:t>Cloud Complexity</a:t>
            </a:r>
          </a:p>
          <a:p>
            <a:r>
              <a:rPr lang="en-US" dirty="0"/>
              <a:t>Extensibility</a:t>
            </a:r>
          </a:p>
          <a:p>
            <a:pPr lvl="1"/>
            <a:r>
              <a:rPr lang="en-US" dirty="0"/>
              <a:t>The ability to get data into and out of the cloud service</a:t>
            </a:r>
          </a:p>
          <a:p>
            <a:r>
              <a:rPr lang="en-US" dirty="0"/>
              <a:t>Migration Issues</a:t>
            </a:r>
          </a:p>
          <a:p>
            <a:pPr lvl="1"/>
            <a:r>
              <a:rPr lang="en-US" dirty="0"/>
              <a:t>Cybersecurity, privacy, data availability, and service accessibility</a:t>
            </a:r>
          </a:p>
          <a:p>
            <a:r>
              <a:rPr lang="en-US" dirty="0"/>
              <a:t>Newer Challenges</a:t>
            </a:r>
          </a:p>
          <a:p>
            <a:pPr lvl="1"/>
            <a:r>
              <a:rPr lang="en-US" dirty="0"/>
              <a:t>Cloud integration with on-premises resources, extensibility, and reliability</a:t>
            </a:r>
          </a:p>
          <a:p>
            <a:pPr lvl="1"/>
            <a:endParaRPr lang="en-US" sz="2600"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25</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13336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457200"/>
            <a:ext cx="8534400" cy="990600"/>
          </a:xfrm>
          <a:prstGeom prst="rect">
            <a:avLst/>
          </a:prstGeom>
        </p:spPr>
        <p:txBody>
          <a:bodyPr/>
          <a:lstStyle/>
          <a:p>
            <a:r>
              <a:rPr lang="en-US" sz="3600" dirty="0"/>
              <a:t>Outsourcing Challenges: Lessons Learned</a:t>
            </a:r>
          </a:p>
        </p:txBody>
      </p:sp>
      <p:sp>
        <p:nvSpPr>
          <p:cNvPr id="4" name="COBNL"/>
          <p:cNvSpPr>
            <a:spLocks noGrp="1"/>
          </p:cNvSpPr>
          <p:nvPr>
            <p:ph sz="quarter" idx="12"/>
          </p:nvPr>
        </p:nvSpPr>
        <p:spPr>
          <a:xfrm>
            <a:off x="301978" y="1447800"/>
            <a:ext cx="8763000" cy="4908550"/>
          </a:xfrm>
        </p:spPr>
        <p:txBody>
          <a:bodyPr/>
          <a:lstStyle/>
          <a:p>
            <a:pPr marL="457200" indent="-457200"/>
            <a:r>
              <a:rPr lang="en-US" dirty="0"/>
              <a:t>Manage change by securing the commitment of senior leaders </a:t>
            </a:r>
          </a:p>
          <a:p>
            <a:pPr marL="457200" indent="-457200"/>
            <a:r>
              <a:rPr lang="en-US" dirty="0"/>
              <a:t>Assess organizational readiness </a:t>
            </a:r>
          </a:p>
          <a:p>
            <a:pPr marL="457200" indent="-457200"/>
            <a:r>
              <a:rPr lang="en-US" dirty="0"/>
              <a:t>Anticipate risks and formulate a plan for mitigating them </a:t>
            </a:r>
          </a:p>
          <a:p>
            <a:pPr marL="457200" indent="-457200"/>
            <a:r>
              <a:rPr lang="en-US" dirty="0"/>
              <a:t>Build project management infrastructure </a:t>
            </a:r>
          </a:p>
          <a:p>
            <a:pPr marL="457200" indent="-457200"/>
            <a:r>
              <a:rPr lang="en-US" dirty="0"/>
              <a:t>Create a governance mechanism </a:t>
            </a:r>
          </a:p>
          <a:p>
            <a:pPr marL="457200" indent="-457200"/>
            <a:r>
              <a:rPr lang="en-US" dirty="0"/>
              <a:t>Properly define how success will be measured </a:t>
            </a:r>
          </a:p>
          <a:p>
            <a:pPr marL="0" lvl="0" indent="0">
              <a:buNone/>
            </a:pPr>
            <a:br>
              <a:rPr lang="en-US" dirty="0"/>
            </a:br>
            <a:endParaRPr lang="en-US" dirty="0"/>
          </a:p>
        </p:txBody>
      </p:sp>
      <p:sp>
        <p:nvSpPr>
          <p:cNvPr id="5" name="Slide Number Placeholder "/>
          <p:cNvSpPr>
            <a:spLocks noGrp="1"/>
          </p:cNvSpPr>
          <p:nvPr>
            <p:ph type="sldNum" sz="quarter" idx="14"/>
          </p:nvPr>
        </p:nvSpPr>
        <p:spPr/>
        <p:txBody>
          <a:bodyPr/>
          <a:lstStyle/>
          <a:p>
            <a:fld id="{67B19427-F580-D146-B60E-4CADEE75497F}" type="slidenum">
              <a:rPr lang="en-US" smtClean="0"/>
              <a:t>26</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215429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Factors Driving Outsourcing</a:t>
            </a:r>
            <a:endParaRPr lang="en-US" sz="3200" dirty="0"/>
          </a:p>
        </p:txBody>
      </p:sp>
      <p:sp>
        <p:nvSpPr>
          <p:cNvPr id="4" name="COBBL"/>
          <p:cNvSpPr>
            <a:spLocks noGrp="1"/>
          </p:cNvSpPr>
          <p:nvPr>
            <p:ph sz="quarter" idx="12"/>
          </p:nvPr>
        </p:nvSpPr>
        <p:spPr>
          <a:xfrm>
            <a:off x="304800" y="1752600"/>
            <a:ext cx="8534400" cy="4495800"/>
          </a:xfrm>
        </p:spPr>
        <p:txBody>
          <a:bodyPr/>
          <a:lstStyle/>
          <a:p>
            <a:r>
              <a:rPr lang="en-US" dirty="0"/>
              <a:t>Reasons Why Organizations Outsource IT</a:t>
            </a:r>
          </a:p>
          <a:p>
            <a:pPr lvl="1"/>
            <a:r>
              <a:rPr lang="en-US" dirty="0"/>
              <a:t>Generate revenue</a:t>
            </a:r>
          </a:p>
          <a:p>
            <a:pPr lvl="1"/>
            <a:r>
              <a:rPr lang="en-US" dirty="0"/>
              <a:t>Increase efficiency</a:t>
            </a:r>
          </a:p>
          <a:p>
            <a:pPr lvl="1"/>
            <a:r>
              <a:rPr lang="en-US" dirty="0"/>
              <a:t>Agile enough to respond to market changes</a:t>
            </a:r>
          </a:p>
          <a:p>
            <a:pPr lvl="1"/>
            <a:r>
              <a:rPr lang="en-US" dirty="0"/>
              <a:t>Enterprise can focus on core competency</a:t>
            </a:r>
          </a:p>
          <a:p>
            <a:pPr lvl="1"/>
            <a:r>
              <a:rPr lang="en-US" dirty="0"/>
              <a:t>Cut operational costs</a:t>
            </a:r>
          </a:p>
          <a:p>
            <a:pPr lvl="1"/>
            <a:r>
              <a:rPr lang="en-US" dirty="0"/>
              <a:t>More accepted IT strategy</a:t>
            </a:r>
          </a:p>
          <a:p>
            <a:pPr lvl="1"/>
            <a:r>
              <a:rPr lang="en-US" dirty="0"/>
              <a:t>Cloud and SaaS have been proven</a:t>
            </a:r>
          </a:p>
          <a:p>
            <a:pPr lvl="1"/>
            <a:r>
              <a:rPr lang="en-US" dirty="0"/>
              <a:t>Differentiation from competitors</a:t>
            </a:r>
          </a:p>
          <a:p>
            <a:pPr lvl="1"/>
            <a:r>
              <a:rPr lang="en-US" dirty="0"/>
              <a:t>Reduce burden on internal IT department</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27</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453715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533400"/>
            <a:ext cx="8534400" cy="1111250"/>
          </a:xfrm>
          <a:prstGeom prst="rect">
            <a:avLst/>
          </a:prstGeom>
        </p:spPr>
        <p:txBody>
          <a:bodyPr/>
          <a:lstStyle/>
          <a:p>
            <a:r>
              <a:rPr lang="en-US" dirty="0"/>
              <a:t>Outsourcing Risks, Hidden Costs </a:t>
            </a:r>
            <a:r>
              <a:rPr lang="en-US" sz="3200" dirty="0"/>
              <a:t>(1 of 2)</a:t>
            </a:r>
            <a:endParaRPr lang="en-US" sz="4000" dirty="0"/>
          </a:p>
        </p:txBody>
      </p:sp>
      <p:sp>
        <p:nvSpPr>
          <p:cNvPr id="4" name="COBBL"/>
          <p:cNvSpPr>
            <a:spLocks noGrp="1"/>
          </p:cNvSpPr>
          <p:nvPr>
            <p:ph sz="quarter" idx="12"/>
          </p:nvPr>
        </p:nvSpPr>
        <p:spPr>
          <a:xfrm>
            <a:off x="304800" y="1752600"/>
            <a:ext cx="8534400" cy="4495800"/>
          </a:xfrm>
        </p:spPr>
        <p:txBody>
          <a:bodyPr/>
          <a:lstStyle/>
          <a:p>
            <a:pPr marL="0" indent="0">
              <a:buNone/>
            </a:pPr>
            <a:r>
              <a:rPr lang="en-US" dirty="0"/>
              <a:t>Outsourcing Risks</a:t>
            </a:r>
          </a:p>
          <a:p>
            <a:r>
              <a:rPr lang="en-US" dirty="0"/>
              <a:t>Shirking</a:t>
            </a:r>
          </a:p>
          <a:p>
            <a:pPr lvl="1"/>
            <a:r>
              <a:rPr lang="en-US" dirty="0"/>
              <a:t>The vendor deliberately underperforms while claiming full payment.</a:t>
            </a:r>
          </a:p>
          <a:p>
            <a:r>
              <a:rPr lang="en-US" dirty="0"/>
              <a:t>Poaching</a:t>
            </a:r>
          </a:p>
          <a:p>
            <a:pPr lvl="1"/>
            <a:r>
              <a:rPr lang="en-US" dirty="0"/>
              <a:t>The vendor develops a strategic application for a client and then uses it for other clients.</a:t>
            </a:r>
          </a:p>
          <a:p>
            <a:r>
              <a:rPr lang="en-US" dirty="0"/>
              <a:t>Opportunistic repricing</a:t>
            </a:r>
          </a:p>
          <a:p>
            <a:pPr lvl="1"/>
            <a:r>
              <a:rPr lang="en-US" dirty="0"/>
              <a:t>Client enters into a long-term contract with a vendor, the vendor changes financial terms at some point or overcharges for unanticipated enhancements and contract extensions.</a:t>
            </a:r>
          </a:p>
        </p:txBody>
      </p:sp>
      <p:sp>
        <p:nvSpPr>
          <p:cNvPr id="5" name="Slide Number Placeholder "/>
          <p:cNvSpPr>
            <a:spLocks noGrp="1"/>
          </p:cNvSpPr>
          <p:nvPr>
            <p:ph type="sldNum" sz="quarter" idx="11"/>
          </p:nvPr>
        </p:nvSpPr>
        <p:spPr/>
        <p:txBody>
          <a:bodyPr/>
          <a:lstStyle/>
          <a:p>
            <a:fld id="{67B19427-F580-D146-B60E-4CADEE75497F}" type="slidenum">
              <a:rPr lang="en-US" smtClean="0"/>
              <a:pPr/>
              <a:t>28</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123691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533400"/>
            <a:ext cx="8534400" cy="685800"/>
          </a:xfrm>
          <a:prstGeom prst="rect">
            <a:avLst/>
          </a:prstGeom>
        </p:spPr>
        <p:txBody>
          <a:bodyPr/>
          <a:lstStyle/>
          <a:p>
            <a:r>
              <a:rPr lang="en-US" dirty="0"/>
              <a:t>Outsourcing Risks, Hidden Costs </a:t>
            </a:r>
            <a:r>
              <a:rPr lang="en-US" sz="3200" dirty="0"/>
              <a:t>(2 of 2)</a:t>
            </a:r>
            <a:endParaRPr lang="en-US" sz="4000" dirty="0"/>
          </a:p>
        </p:txBody>
      </p:sp>
      <p:sp>
        <p:nvSpPr>
          <p:cNvPr id="4" name="COBBL"/>
          <p:cNvSpPr>
            <a:spLocks noGrp="1"/>
          </p:cNvSpPr>
          <p:nvPr>
            <p:ph sz="quarter" idx="12"/>
          </p:nvPr>
        </p:nvSpPr>
        <p:spPr>
          <a:xfrm>
            <a:off x="304800" y="1219200"/>
            <a:ext cx="8534400" cy="5029200"/>
          </a:xfrm>
        </p:spPr>
        <p:txBody>
          <a:bodyPr/>
          <a:lstStyle/>
          <a:p>
            <a:r>
              <a:rPr lang="en-US" sz="2400" dirty="0"/>
              <a:t>Breach of contract by vendor. </a:t>
            </a:r>
          </a:p>
          <a:p>
            <a:pPr lvl="1"/>
            <a:r>
              <a:rPr lang="en-US" sz="2000" dirty="0"/>
              <a:t>Vendor fails to carry out the terms of .the agreement. </a:t>
            </a:r>
          </a:p>
          <a:p>
            <a:r>
              <a:rPr lang="en-US" sz="2400" dirty="0"/>
              <a:t>Inability of vendor to deliver as promised. </a:t>
            </a:r>
          </a:p>
          <a:p>
            <a:pPr lvl="1"/>
            <a:r>
              <a:rPr lang="en-US" sz="2000" dirty="0"/>
              <a:t>Outsourcers unable to deliver the products or services.</a:t>
            </a:r>
          </a:p>
          <a:p>
            <a:r>
              <a:rPr lang="en-US" sz="2400" dirty="0"/>
              <a:t>Vendor lock-in. </a:t>
            </a:r>
          </a:p>
          <a:p>
            <a:pPr lvl="1"/>
            <a:r>
              <a:rPr lang="en-US" sz="2000" dirty="0"/>
              <a:t>In the event that the outsourcing relationship does not go well, it can be difficult to get out of the outsourcing agreement. </a:t>
            </a:r>
          </a:p>
          <a:p>
            <a:r>
              <a:rPr lang="en-US" sz="2400" dirty="0"/>
              <a:t>Loss of Control over data. </a:t>
            </a:r>
          </a:p>
          <a:p>
            <a:pPr lvl="1"/>
            <a:r>
              <a:rPr lang="en-US" sz="2000" dirty="0"/>
              <a:t>Organization has little control over how and when their data can be accessed and by whom </a:t>
            </a:r>
          </a:p>
          <a:p>
            <a:r>
              <a:rPr lang="en-US" sz="2400" dirty="0"/>
              <a:t>Lower employee morale. </a:t>
            </a:r>
          </a:p>
          <a:p>
            <a:pPr lvl="1"/>
            <a:r>
              <a:rPr lang="en-US" sz="2000" dirty="0"/>
              <a:t>IT employees may feel devalued.</a:t>
            </a:r>
          </a:p>
        </p:txBody>
      </p:sp>
      <p:sp>
        <p:nvSpPr>
          <p:cNvPr id="5" name="Slide Number Placeholder "/>
          <p:cNvSpPr>
            <a:spLocks noGrp="1"/>
          </p:cNvSpPr>
          <p:nvPr>
            <p:ph type="sldNum" sz="quarter" idx="11"/>
          </p:nvPr>
        </p:nvSpPr>
        <p:spPr/>
        <p:txBody>
          <a:bodyPr/>
          <a:lstStyle/>
          <a:p>
            <a:fld id="{67B19427-F580-D146-B60E-4CADEE75497F}" type="slidenum">
              <a:rPr lang="en-US" smtClean="0"/>
              <a:pPr/>
              <a:t>29</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48999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143000"/>
          </a:xfrm>
          <a:prstGeom prst="rect">
            <a:avLst/>
          </a:prstGeom>
        </p:spPr>
        <p:txBody>
          <a:bodyPr/>
          <a:lstStyle/>
          <a:p>
            <a:r>
              <a:rPr lang="en-US" dirty="0"/>
              <a:t>IT Strategy</a:t>
            </a:r>
            <a:endParaRPr lang="en-US" sz="4000" dirty="0"/>
          </a:p>
        </p:txBody>
      </p:sp>
      <p:sp>
        <p:nvSpPr>
          <p:cNvPr id="4" name="COBBL"/>
          <p:cNvSpPr>
            <a:spLocks noGrp="1"/>
          </p:cNvSpPr>
          <p:nvPr>
            <p:ph sz="quarter" idx="12"/>
          </p:nvPr>
        </p:nvSpPr>
        <p:spPr>
          <a:xfrm>
            <a:off x="304800" y="1600200"/>
            <a:ext cx="8534400" cy="4648200"/>
          </a:xfrm>
        </p:spPr>
        <p:txBody>
          <a:bodyPr/>
          <a:lstStyle/>
          <a:p>
            <a:r>
              <a:rPr lang="en-US" dirty="0"/>
              <a:t>IT Strategy</a:t>
            </a:r>
          </a:p>
          <a:p>
            <a:pPr lvl="1"/>
            <a:r>
              <a:rPr lang="en-US" dirty="0"/>
              <a:t>A plan of action to create an organization’s IT capabilities for maximum and sustainable value in the organization.</a:t>
            </a:r>
          </a:p>
          <a:p>
            <a:r>
              <a:rPr lang="en-US" dirty="0"/>
              <a:t> Business strategy</a:t>
            </a:r>
          </a:p>
          <a:p>
            <a:pPr lvl="1"/>
            <a:r>
              <a:rPr lang="en-US" dirty="0"/>
              <a:t>sets the overall direction of a company</a:t>
            </a:r>
          </a:p>
          <a:p>
            <a:pPr lvl="1"/>
            <a:r>
              <a:rPr lang="en-US" dirty="0"/>
              <a:t>defines how a business will achieve its mission, goals, and objectives </a:t>
            </a:r>
          </a:p>
          <a:p>
            <a:pPr lvl="1"/>
            <a:r>
              <a:rPr lang="en-US" dirty="0"/>
              <a:t>specifies the necessary financial requirements, budgets, and resources </a:t>
            </a:r>
          </a:p>
          <a:p>
            <a:pPr marL="301752" lvl="1" indent="0">
              <a:buNone/>
            </a:pPr>
            <a:r>
              <a:rPr lang="en-US" sz="2800" b="1" dirty="0"/>
              <a:t>	</a:t>
            </a:r>
          </a:p>
          <a:p>
            <a:pPr marL="301752" lvl="1" indent="0">
              <a:buNone/>
            </a:pPr>
            <a:endParaRPr lang="en-US" b="1" dirty="0"/>
          </a:p>
        </p:txBody>
      </p:sp>
      <p:sp>
        <p:nvSpPr>
          <p:cNvPr id="5" name="Slide Number Placeholder "/>
          <p:cNvSpPr>
            <a:spLocks noGrp="1"/>
          </p:cNvSpPr>
          <p:nvPr>
            <p:ph type="sldNum" sz="quarter" idx="11"/>
          </p:nvPr>
        </p:nvSpPr>
        <p:spPr/>
        <p:txBody>
          <a:bodyPr/>
          <a:lstStyle/>
          <a:p>
            <a:fld id="{67B19427-F580-D146-B60E-4CADEE75497F}" type="slidenum">
              <a:rPr lang="en-US" smtClean="0"/>
              <a:pPr/>
              <a:t>3</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64236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Offshoring</a:t>
            </a:r>
            <a:endParaRPr lang="en-US" sz="3200" dirty="0"/>
          </a:p>
        </p:txBody>
      </p:sp>
      <p:sp>
        <p:nvSpPr>
          <p:cNvPr id="4" name="COBBL"/>
          <p:cNvSpPr>
            <a:spLocks noGrp="1"/>
          </p:cNvSpPr>
          <p:nvPr>
            <p:ph sz="quarter" idx="12"/>
          </p:nvPr>
        </p:nvSpPr>
        <p:spPr>
          <a:xfrm>
            <a:off x="304800" y="1752600"/>
            <a:ext cx="8534400" cy="4495800"/>
          </a:xfrm>
        </p:spPr>
        <p:txBody>
          <a:bodyPr/>
          <a:lstStyle/>
          <a:p>
            <a:r>
              <a:rPr lang="en-US" dirty="0"/>
              <a:t>Work Not Readily Offshored</a:t>
            </a:r>
          </a:p>
          <a:p>
            <a:pPr lvl="1"/>
            <a:r>
              <a:rPr lang="en-US" dirty="0"/>
              <a:t>Work that has not been routinized.</a:t>
            </a:r>
          </a:p>
          <a:p>
            <a:pPr lvl="1"/>
            <a:r>
              <a:rPr lang="en-US" dirty="0"/>
              <a:t>Work that if offshored would result in the client company losing too much control over critical operations.</a:t>
            </a:r>
          </a:p>
          <a:p>
            <a:pPr lvl="1"/>
            <a:r>
              <a:rPr lang="en-US" dirty="0"/>
              <a:t>Situations in which offshoring would place the client company at too great a risk to its data security, data privacy, or intellectual property and proprietary information.</a:t>
            </a:r>
          </a:p>
          <a:p>
            <a:pPr lvl="1"/>
            <a:r>
              <a:rPr lang="en-US" dirty="0"/>
              <a:t>Business activities that rely on an uncommon combination of specific application domain knowledge and IT knowledge in order to do the work properly.</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30</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545113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2043" y="609600"/>
            <a:ext cx="5219914" cy="4985686"/>
          </a:xfrm>
        </p:spPr>
      </p:pic>
      <p:sp>
        <p:nvSpPr>
          <p:cNvPr id="5" name="Title 4"/>
          <p:cNvSpPr>
            <a:spLocks noGrp="1"/>
          </p:cNvSpPr>
          <p:nvPr>
            <p:ph type="title"/>
          </p:nvPr>
        </p:nvSpPr>
        <p:spPr>
          <a:xfrm>
            <a:off x="304800" y="5791200"/>
            <a:ext cx="8534400" cy="457200"/>
          </a:xfrm>
        </p:spPr>
        <p:txBody>
          <a:bodyPr/>
          <a:lstStyle/>
          <a:p>
            <a:r>
              <a:rPr lang="en-US" sz="2000" b="1" dirty="0">
                <a:ea typeface="MS Mincho" panose="02020609040205080304" pitchFamily="49" charset="-128"/>
                <a:cs typeface="Times New Roman" panose="02020603050405020304" pitchFamily="18" charset="0"/>
              </a:rPr>
              <a:t>Five Phase Outsourcing Life Cycle</a:t>
            </a: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31</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588041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Managing IT Vendor Relationships</a:t>
            </a:r>
            <a:endParaRPr lang="en-US" sz="3200" dirty="0"/>
          </a:p>
        </p:txBody>
      </p:sp>
      <p:sp>
        <p:nvSpPr>
          <p:cNvPr id="4" name="COBBL"/>
          <p:cNvSpPr>
            <a:spLocks noGrp="1"/>
          </p:cNvSpPr>
          <p:nvPr>
            <p:ph sz="quarter" idx="12"/>
          </p:nvPr>
        </p:nvSpPr>
        <p:spPr>
          <a:xfrm>
            <a:off x="304800" y="1752600"/>
            <a:ext cx="8534400" cy="4495800"/>
          </a:xfrm>
        </p:spPr>
        <p:txBody>
          <a:bodyPr/>
          <a:lstStyle/>
          <a:p>
            <a:r>
              <a:rPr lang="en-US" dirty="0"/>
              <a:t>Finding and Selecting a Vendor</a:t>
            </a:r>
          </a:p>
          <a:p>
            <a:pPr lvl="1"/>
            <a:r>
              <a:rPr lang="en-US" dirty="0"/>
              <a:t>Experience with very similar systems of similar size, scope, and requirements; experience with the ITs that are needed, integrating those ITs into the existing infrastructure and the customer’s industry.</a:t>
            </a:r>
          </a:p>
          <a:p>
            <a:pPr lvl="1"/>
            <a:r>
              <a:rPr lang="en-US" dirty="0"/>
              <a:t>Financial and qualified personnel stability. A vendor’s reputation impacts its stability.</a:t>
            </a:r>
          </a:p>
          <a:p>
            <a:r>
              <a:rPr lang="en-US" dirty="0"/>
              <a:t>Ask for “Proof of Concept” or a Trial Run</a:t>
            </a:r>
          </a:p>
          <a:p>
            <a:pPr lvl="1"/>
            <a:r>
              <a:rPr lang="en-US" dirty="0"/>
              <a:t>Vendor demonstration of product to see how well it works</a:t>
            </a:r>
          </a:p>
          <a:p>
            <a:r>
              <a:rPr lang="en-US" dirty="0"/>
              <a:t>Get Everything in Writing</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32</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975965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sz="3600" dirty="0"/>
              <a:t>IT Sourcing and Cloud Strategy</a:t>
            </a:r>
          </a:p>
        </p:txBody>
      </p:sp>
      <p:sp>
        <p:nvSpPr>
          <p:cNvPr id="4" name="COBNL"/>
          <p:cNvSpPr>
            <a:spLocks noGrp="1"/>
          </p:cNvSpPr>
          <p:nvPr>
            <p:ph sz="quarter" idx="12"/>
          </p:nvPr>
        </p:nvSpPr>
        <p:spPr>
          <a:xfrm>
            <a:off x="301978" y="1371600"/>
            <a:ext cx="8763000" cy="4984750"/>
          </a:xfrm>
        </p:spPr>
        <p:txBody>
          <a:bodyPr/>
          <a:lstStyle/>
          <a:p>
            <a:pPr lvl="0"/>
            <a:r>
              <a:rPr lang="en-US" sz="2400" dirty="0"/>
              <a:t>What contributes to the complexity of a cloud strategy?</a:t>
            </a:r>
          </a:p>
          <a:p>
            <a:pPr lvl="0"/>
            <a:r>
              <a:rPr lang="en-US" sz="2400" dirty="0"/>
              <a:t>How does tactical adoption of cloud services differ from a coordinated cloud strategy?</a:t>
            </a:r>
          </a:p>
          <a:p>
            <a:pPr lvl="0"/>
            <a:r>
              <a:rPr lang="en-US" sz="2400" dirty="0"/>
              <a:t>What is onshore sourcing?</a:t>
            </a:r>
          </a:p>
          <a:p>
            <a:pPr lvl="0"/>
            <a:r>
              <a:rPr lang="en-US" sz="2400" dirty="0"/>
              <a:t>What are the major reasons for sourcing?</a:t>
            </a:r>
          </a:p>
          <a:p>
            <a:pPr lvl="0"/>
            <a:r>
              <a:rPr lang="en-US" sz="2400" dirty="0"/>
              <a:t>What types of work are not readily outsourced offshore?</a:t>
            </a:r>
          </a:p>
          <a:p>
            <a:pPr lvl="0"/>
            <a:r>
              <a:rPr lang="en-US" sz="2400" dirty="0"/>
              <a:t>When selecting a vendor, what two criteria need to be assessed?</a:t>
            </a:r>
          </a:p>
          <a:p>
            <a:pPr lvl="0"/>
            <a:r>
              <a:rPr lang="en-US" sz="2400" dirty="0"/>
              <a:t>What is the risk of putting too great an emphasis on cost when selecting or dealing with an IT vendor?</a:t>
            </a:r>
          </a:p>
          <a:p>
            <a:pPr lvl="0"/>
            <a:r>
              <a:rPr lang="en-US" sz="2400" dirty="0"/>
              <a:t>What needs to be done before signing a contract with an IT vendor?</a:t>
            </a:r>
          </a:p>
          <a:p>
            <a:pPr lvl="0"/>
            <a:r>
              <a:rPr lang="en-US" sz="2400" dirty="0"/>
              <a:t>Why would a company want to invest in strategic technologies?</a:t>
            </a:r>
          </a:p>
        </p:txBody>
      </p:sp>
      <p:sp>
        <p:nvSpPr>
          <p:cNvPr id="5" name="Slide Number Placeholder "/>
          <p:cNvSpPr>
            <a:spLocks noGrp="1"/>
          </p:cNvSpPr>
          <p:nvPr>
            <p:ph type="sldNum" sz="quarter" idx="14"/>
          </p:nvPr>
        </p:nvSpPr>
        <p:spPr/>
        <p:txBody>
          <a:bodyPr/>
          <a:lstStyle/>
          <a:p>
            <a:fld id="{67B19427-F580-D146-B60E-4CADEE75497F}" type="slidenum">
              <a:rPr lang="en-US" smtClean="0"/>
              <a:t>33</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4064841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0759" y="816616"/>
            <a:ext cx="7802875" cy="4876797"/>
          </a:xfrm>
        </p:spPr>
      </p:pic>
      <p:sp>
        <p:nvSpPr>
          <p:cNvPr id="5" name="Title 4"/>
          <p:cNvSpPr>
            <a:spLocks noGrp="1"/>
          </p:cNvSpPr>
          <p:nvPr>
            <p:ph type="title"/>
          </p:nvPr>
        </p:nvSpPr>
        <p:spPr/>
        <p:txBody>
          <a:bodyPr/>
          <a:lstStyle/>
          <a:p>
            <a:r>
              <a:rPr lang="en-US" sz="2400" dirty="0"/>
              <a:t>Learning Objectives (4 of 5)</a:t>
            </a:r>
          </a:p>
        </p:txBody>
      </p:sp>
      <p:sp>
        <p:nvSpPr>
          <p:cNvPr id="3" name="Slide Number Placeholder 2"/>
          <p:cNvSpPr>
            <a:spLocks noGrp="1"/>
          </p:cNvSpPr>
          <p:nvPr>
            <p:ph type="sldNum" sz="quarter" idx="12"/>
          </p:nvPr>
        </p:nvSpPr>
        <p:spPr/>
        <p:txBody>
          <a:bodyPr/>
          <a:lstStyle/>
          <a:p>
            <a:fld id="{42181430-7FCB-BA4C-90CE-EB7ACCC9EC50}" type="slidenum">
              <a:rPr lang="en-US" smtClean="0"/>
              <a:t>34</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807438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Balanced Scorecard (BSC)</a:t>
            </a:r>
            <a:endParaRPr lang="en-US" sz="3200" dirty="0"/>
          </a:p>
        </p:txBody>
      </p:sp>
      <p:sp>
        <p:nvSpPr>
          <p:cNvPr id="4" name="COBBL"/>
          <p:cNvSpPr>
            <a:spLocks noGrp="1"/>
          </p:cNvSpPr>
          <p:nvPr>
            <p:ph sz="quarter" idx="12"/>
          </p:nvPr>
        </p:nvSpPr>
        <p:spPr>
          <a:xfrm>
            <a:off x="304800" y="1752600"/>
            <a:ext cx="8534400" cy="4495800"/>
          </a:xfrm>
        </p:spPr>
        <p:txBody>
          <a:bodyPr/>
          <a:lstStyle/>
          <a:p>
            <a:pPr marL="0" indent="0">
              <a:buNone/>
            </a:pPr>
            <a:r>
              <a:rPr lang="en-US" dirty="0"/>
              <a:t>Typical Approach to Business: quantify past performance</a:t>
            </a:r>
            <a:endParaRPr lang="en-US" sz="1600" dirty="0"/>
          </a:p>
          <a:p>
            <a:r>
              <a:rPr lang="en-US" dirty="0"/>
              <a:t>Lagging Indicators</a:t>
            </a:r>
          </a:p>
          <a:p>
            <a:pPr lvl="1"/>
            <a:r>
              <a:rPr lang="en-US" dirty="0"/>
              <a:t>P&amp;L, Cash Flow, Balance Sheets</a:t>
            </a:r>
          </a:p>
          <a:p>
            <a:pPr lvl="1"/>
            <a:r>
              <a:rPr lang="en-US" dirty="0"/>
              <a:t>Confirm what has already happened</a:t>
            </a:r>
          </a:p>
          <a:p>
            <a:pPr lvl="1"/>
            <a:r>
              <a:rPr lang="en-US" dirty="0"/>
              <a:t>Represent history, not ideal for managing day-to-day operations and planning</a:t>
            </a:r>
          </a:p>
          <a:p>
            <a:pPr lvl="1"/>
            <a:endParaRPr lang="en-US" dirty="0"/>
          </a:p>
          <a:p>
            <a:pPr marL="0" indent="0">
              <a:buNone/>
            </a:pPr>
            <a:r>
              <a:rPr lang="en-US" dirty="0"/>
              <a:t>Balanced Scorecard Approach: multidimensional </a:t>
            </a:r>
            <a:endParaRPr lang="en-US" sz="1600" dirty="0"/>
          </a:p>
          <a:p>
            <a:r>
              <a:rPr lang="en-US" dirty="0"/>
              <a:t>Leading indicators</a:t>
            </a:r>
          </a:p>
          <a:p>
            <a:pPr lvl="1"/>
            <a:r>
              <a:rPr lang="en-US" dirty="0"/>
              <a:t>Predict future events to identify opportunities.</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35</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4107370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65" y="609600"/>
            <a:ext cx="5533469" cy="4745182"/>
          </a:xfrm>
        </p:spPr>
      </p:pic>
      <p:sp>
        <p:nvSpPr>
          <p:cNvPr id="5" name="Title 4"/>
          <p:cNvSpPr>
            <a:spLocks noGrp="1"/>
          </p:cNvSpPr>
          <p:nvPr>
            <p:ph type="title"/>
          </p:nvPr>
        </p:nvSpPr>
        <p:spPr>
          <a:xfrm>
            <a:off x="304800" y="5486400"/>
            <a:ext cx="8534400" cy="869951"/>
          </a:xfrm>
        </p:spPr>
        <p:txBody>
          <a:bodyPr/>
          <a:lstStyle/>
          <a:p>
            <a:r>
              <a:rPr lang="en-US" sz="2000" b="1" dirty="0">
                <a:ea typeface="MS Mincho" panose="02020609040205080304" pitchFamily="49" charset="-128"/>
                <a:cs typeface="Times New Roman" panose="02020603050405020304" pitchFamily="18" charset="0"/>
              </a:rPr>
              <a:t>Figure 12.8</a:t>
            </a:r>
            <a:r>
              <a:rPr lang="en-US" sz="2000" dirty="0">
                <a:ea typeface="MS Mincho" panose="02020609040205080304" pitchFamily="49" charset="-128"/>
                <a:cs typeface="Times New Roman" panose="02020603050405020304" pitchFamily="18" charset="0"/>
              </a:rPr>
              <a:t> SMART Criteria objectives should meet</a:t>
            </a: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36</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212748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752" y="685800"/>
            <a:ext cx="6496494" cy="4672070"/>
          </a:xfrm>
        </p:spPr>
      </p:pic>
      <p:sp>
        <p:nvSpPr>
          <p:cNvPr id="5" name="Title 4"/>
          <p:cNvSpPr>
            <a:spLocks noGrp="1"/>
          </p:cNvSpPr>
          <p:nvPr>
            <p:ph type="title"/>
          </p:nvPr>
        </p:nvSpPr>
        <p:spPr>
          <a:xfrm>
            <a:off x="304800" y="5486400"/>
            <a:ext cx="8534400" cy="869951"/>
          </a:xfrm>
        </p:spPr>
        <p:txBody>
          <a:bodyPr/>
          <a:lstStyle/>
          <a:p>
            <a:r>
              <a:rPr lang="en-US" sz="2000" b="1" dirty="0">
                <a:ea typeface="MS Mincho" panose="02020609040205080304" pitchFamily="49" charset="-128"/>
                <a:cs typeface="Times New Roman" panose="02020603050405020304" pitchFamily="18" charset="0"/>
              </a:rPr>
              <a:t>Figure 12.9</a:t>
            </a:r>
            <a:r>
              <a:rPr lang="en-US" sz="2000" dirty="0">
                <a:ea typeface="MS Mincho" panose="02020609040205080304" pitchFamily="49" charset="-128"/>
                <a:cs typeface="Times New Roman" panose="02020603050405020304" pitchFamily="18" charset="0"/>
              </a:rPr>
              <a:t> Balanced Scorecard (BSC) uses four metrics to measure performance—one financial metric and three nonfinancial metrics</a:t>
            </a: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37</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76155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533400"/>
            <a:ext cx="8534400" cy="1143000"/>
          </a:xfrm>
          <a:prstGeom prst="rect">
            <a:avLst/>
          </a:prstGeom>
        </p:spPr>
        <p:txBody>
          <a:bodyPr/>
          <a:lstStyle/>
          <a:p>
            <a:r>
              <a:rPr lang="en-US" dirty="0"/>
              <a:t>Balanced Scorecard Metrics</a:t>
            </a:r>
            <a:endParaRPr lang="en-US" sz="4000" dirty="0"/>
          </a:p>
        </p:txBody>
      </p:sp>
      <p:sp>
        <p:nvSpPr>
          <p:cNvPr id="4" name="COBBL"/>
          <p:cNvSpPr>
            <a:spLocks noGrp="1"/>
          </p:cNvSpPr>
          <p:nvPr>
            <p:ph sz="quarter" idx="12"/>
          </p:nvPr>
        </p:nvSpPr>
        <p:spPr>
          <a:xfrm>
            <a:off x="304800" y="1676400"/>
            <a:ext cx="8534400" cy="4572000"/>
          </a:xfrm>
        </p:spPr>
        <p:txBody>
          <a:bodyPr/>
          <a:lstStyle/>
          <a:p>
            <a:pPr marL="0" indent="0">
              <a:buNone/>
            </a:pPr>
            <a:r>
              <a:rPr lang="en-US" dirty="0"/>
              <a:t>Balanced Approach Perspectives</a:t>
            </a:r>
            <a:endParaRPr lang="en-US" sz="1600" dirty="0"/>
          </a:p>
          <a:p>
            <a:r>
              <a:rPr lang="en-US" dirty="0"/>
              <a:t>Financial</a:t>
            </a:r>
          </a:p>
          <a:p>
            <a:pPr lvl="1"/>
            <a:r>
              <a:rPr lang="en-US" dirty="0"/>
              <a:t>Revenue, earnings, asset utilization</a:t>
            </a:r>
          </a:p>
          <a:p>
            <a:r>
              <a:rPr lang="en-US" dirty="0"/>
              <a:t>Customer</a:t>
            </a:r>
          </a:p>
          <a:p>
            <a:pPr lvl="1"/>
            <a:r>
              <a:rPr lang="en-US" dirty="0"/>
              <a:t>Market share, Brand image, price-value relationship</a:t>
            </a:r>
          </a:p>
          <a:p>
            <a:r>
              <a:rPr lang="en-US" dirty="0"/>
              <a:t>Business processes</a:t>
            </a:r>
          </a:p>
          <a:p>
            <a:pPr lvl="1"/>
            <a:r>
              <a:rPr lang="en-US" dirty="0"/>
              <a:t>Cycle times, cost per process/transaction</a:t>
            </a:r>
          </a:p>
          <a:p>
            <a:r>
              <a:rPr lang="en-US" dirty="0"/>
              <a:t>Innovation, learning and growth</a:t>
            </a:r>
          </a:p>
          <a:p>
            <a:pPr lvl="1"/>
            <a:r>
              <a:rPr lang="en-US" dirty="0"/>
              <a:t>Employee skills, IT capabilities, R&amp;D</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38</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753069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473716"/>
            <a:ext cx="3883562" cy="4866342"/>
          </a:xfrm>
        </p:spPr>
      </p:pic>
      <p:sp>
        <p:nvSpPr>
          <p:cNvPr id="5" name="Title 4"/>
          <p:cNvSpPr>
            <a:spLocks noGrp="1"/>
          </p:cNvSpPr>
          <p:nvPr>
            <p:ph type="title"/>
          </p:nvPr>
        </p:nvSpPr>
        <p:spPr>
          <a:xfrm>
            <a:off x="304800" y="5486400"/>
            <a:ext cx="8534400" cy="869951"/>
          </a:xfrm>
        </p:spPr>
        <p:txBody>
          <a:bodyPr/>
          <a:lstStyle/>
          <a:p>
            <a:r>
              <a:rPr lang="en-US" sz="2000" b="1" dirty="0">
                <a:ea typeface="MS Mincho" panose="02020609040205080304" pitchFamily="49" charset="-128"/>
                <a:cs typeface="Times New Roman" panose="02020603050405020304" pitchFamily="18" charset="0"/>
              </a:rPr>
              <a:t>Figure 12.10</a:t>
            </a:r>
            <a:r>
              <a:rPr lang="en-US" sz="2000" dirty="0">
                <a:ea typeface="MS Mincho" panose="02020609040205080304" pitchFamily="49" charset="-128"/>
                <a:cs typeface="Times New Roman" panose="02020603050405020304" pitchFamily="18" charset="0"/>
              </a:rPr>
              <a:t> : Overview of a low-cost airline’s BSC objectives, measures, targets, and actions to achieve targets</a:t>
            </a: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39</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63063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
          <p:cNvSpPr>
            <a:spLocks noGrp="1"/>
          </p:cNvSpPr>
          <p:nvPr>
            <p:ph type="title"/>
          </p:nvPr>
        </p:nvSpPr>
        <p:spPr/>
        <p:txBody>
          <a:bodyPr/>
          <a:lstStyle/>
          <a:p>
            <a:r>
              <a:rPr lang="en-US" dirty="0"/>
              <a:t>IT Strategic Planning</a:t>
            </a:r>
          </a:p>
        </p:txBody>
      </p:sp>
      <p:sp>
        <p:nvSpPr>
          <p:cNvPr id="2" name="Content Placeholder "/>
          <p:cNvSpPr>
            <a:spLocks noGrp="1"/>
          </p:cNvSpPr>
          <p:nvPr>
            <p:ph sz="quarter" idx="16"/>
          </p:nvPr>
        </p:nvSpPr>
        <p:spPr/>
        <p:txBody>
          <a:bodyPr/>
          <a:lstStyle/>
          <a:p>
            <a:pPr marL="292608" lvl="0" indent="-292608">
              <a:buClr>
                <a:srgbClr val="911B21"/>
              </a:buClr>
              <a:buFont typeface="Arial"/>
              <a:buChar char="•"/>
            </a:pPr>
            <a:r>
              <a:rPr lang="en-US" sz="2400" dirty="0">
                <a:solidFill>
                  <a:srgbClr val="000000"/>
                </a:solidFill>
              </a:rPr>
              <a:t>Strategic Planning</a:t>
            </a:r>
          </a:p>
          <a:p>
            <a:pPr marL="658368" lvl="1" indent="-365760">
              <a:spcBef>
                <a:spcPts val="1000"/>
              </a:spcBef>
              <a:buClr>
                <a:schemeClr val="accent2"/>
              </a:buClr>
              <a:buFont typeface="Courier New" charset="0"/>
              <a:buChar char="o"/>
            </a:pPr>
            <a:r>
              <a:rPr lang="en-US" sz="2000" dirty="0">
                <a:latin typeface="Calibri" charset="0"/>
                <a:ea typeface="Calibri" charset="0"/>
                <a:cs typeface="Calibri" charset="0"/>
              </a:rPr>
              <a:t>A series of processes in which an organization selects and arranges its businesses or services to keep the organization healthy or able to function even when unexpected events disrupt one or more of its businesses, markets, products, or services.</a:t>
            </a:r>
          </a:p>
          <a:p>
            <a:pPr marL="292608" lvl="0" indent="-292608">
              <a:buClr>
                <a:srgbClr val="911B21"/>
              </a:buClr>
              <a:buFont typeface="Arial"/>
              <a:buChar char="•"/>
            </a:pPr>
            <a:r>
              <a:rPr lang="en-US" sz="2400" dirty="0">
                <a:solidFill>
                  <a:srgbClr val="000000"/>
                </a:solidFill>
              </a:rPr>
              <a:t>Strategy</a:t>
            </a:r>
          </a:p>
          <a:p>
            <a:pPr marL="658368" lvl="1" indent="-365760">
              <a:spcBef>
                <a:spcPts val="1000"/>
              </a:spcBef>
              <a:buClr>
                <a:schemeClr val="accent2"/>
              </a:buClr>
              <a:buFont typeface="Courier New" charset="0"/>
              <a:buChar char="o"/>
            </a:pPr>
            <a:r>
              <a:rPr lang="en-US" sz="2000" dirty="0">
                <a:latin typeface="Calibri" charset="0"/>
                <a:ea typeface="Calibri" charset="0"/>
                <a:cs typeface="Calibri" charset="0"/>
              </a:rPr>
              <a:t>The plan for how a business will achieve its mission, goals, and objectives including questions such as:</a:t>
            </a:r>
          </a:p>
          <a:p>
            <a:pPr lvl="2"/>
            <a:r>
              <a:rPr lang="en-US" sz="1800" dirty="0"/>
              <a:t>What is the long-term business direction?</a:t>
            </a:r>
          </a:p>
          <a:p>
            <a:pPr lvl="2"/>
            <a:r>
              <a:rPr lang="en-US" sz="1800" dirty="0"/>
              <a:t>What is the overall plan for deploying resources?</a:t>
            </a:r>
          </a:p>
          <a:p>
            <a:pPr lvl="2"/>
            <a:r>
              <a:rPr lang="en-US" sz="1800" dirty="0"/>
              <a:t>What trade-offs are necessary?</a:t>
            </a:r>
          </a:p>
          <a:p>
            <a:pPr lvl="2"/>
            <a:r>
              <a:rPr lang="en-US" sz="1800" dirty="0"/>
              <a:t>How do we achieve competitive advantage over rivals in order to achieve or maximize profitability?</a:t>
            </a:r>
          </a:p>
          <a:p>
            <a:pPr marL="658368" lvl="1" indent="-365760">
              <a:spcBef>
                <a:spcPts val="1000"/>
              </a:spcBef>
              <a:buClr>
                <a:schemeClr val="accent2"/>
              </a:buClr>
              <a:buFont typeface="Courier New" charset="0"/>
              <a:buChar char="o"/>
            </a:pPr>
            <a:endParaRPr lang="en-US" dirty="0">
              <a:latin typeface="Calibri" charset="0"/>
              <a:ea typeface="Calibri" charset="0"/>
              <a:cs typeface="Calibri" charset="0"/>
            </a:endParaRPr>
          </a:p>
        </p:txBody>
      </p:sp>
      <p:sp>
        <p:nvSpPr>
          <p:cNvPr id="3" name="Slide Number Placeholder "/>
          <p:cNvSpPr>
            <a:spLocks noGrp="1"/>
          </p:cNvSpPr>
          <p:nvPr>
            <p:ph type="sldNum" sz="quarter" idx="10"/>
          </p:nvPr>
        </p:nvSpPr>
        <p:spPr/>
        <p:txBody>
          <a:bodyPr/>
          <a:lstStyle/>
          <a:p>
            <a:fld id="{67B19427-F580-D146-B60E-4CADEE75497F}" type="slidenum">
              <a:rPr lang="en-US" smtClean="0"/>
              <a:pPr/>
              <a:t>4</a:t>
            </a:fld>
            <a:endParaRPr lang="en-US" dirty="0"/>
          </a:p>
        </p:txBody>
      </p:sp>
      <p:sp>
        <p:nvSpPr>
          <p:cNvPr id="4"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547047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00" y="703993"/>
            <a:ext cx="6629400" cy="4448327"/>
          </a:xfrm>
        </p:spPr>
      </p:pic>
      <p:sp>
        <p:nvSpPr>
          <p:cNvPr id="5" name="Title 4"/>
          <p:cNvSpPr>
            <a:spLocks noGrp="1"/>
          </p:cNvSpPr>
          <p:nvPr>
            <p:ph type="title"/>
          </p:nvPr>
        </p:nvSpPr>
        <p:spPr>
          <a:xfrm>
            <a:off x="304800" y="5486400"/>
            <a:ext cx="8534400" cy="869951"/>
          </a:xfrm>
        </p:spPr>
        <p:txBody>
          <a:bodyPr/>
          <a:lstStyle/>
          <a:p>
            <a:r>
              <a:rPr lang="en-US" sz="2000" b="1" dirty="0">
                <a:ea typeface="MS Mincho" panose="02020609040205080304" pitchFamily="49" charset="-128"/>
                <a:cs typeface="Times New Roman" panose="02020603050405020304" pitchFamily="18" charset="0"/>
              </a:rPr>
              <a:t>The BSC Methodology</a:t>
            </a: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40</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051814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457200"/>
            <a:ext cx="8534400" cy="990600"/>
          </a:xfrm>
          <a:prstGeom prst="rect">
            <a:avLst/>
          </a:prstGeom>
        </p:spPr>
        <p:txBody>
          <a:bodyPr/>
          <a:lstStyle/>
          <a:p>
            <a:r>
              <a:rPr lang="en-US" sz="3600" dirty="0"/>
              <a:t>Balanced Scorecard</a:t>
            </a:r>
          </a:p>
        </p:txBody>
      </p:sp>
      <p:sp>
        <p:nvSpPr>
          <p:cNvPr id="4" name="COBNL"/>
          <p:cNvSpPr>
            <a:spLocks noGrp="1"/>
          </p:cNvSpPr>
          <p:nvPr>
            <p:ph sz="quarter" idx="12"/>
          </p:nvPr>
        </p:nvSpPr>
        <p:spPr>
          <a:xfrm>
            <a:off x="301978" y="1447800"/>
            <a:ext cx="8763000" cy="4908550"/>
          </a:xfrm>
        </p:spPr>
        <p:txBody>
          <a:bodyPr/>
          <a:lstStyle/>
          <a:p>
            <a:pPr lvl="0"/>
            <a:r>
              <a:rPr lang="en-US" dirty="0"/>
              <a:t>How did the BSC approach differ from previous measurement approaches?</a:t>
            </a:r>
          </a:p>
          <a:p>
            <a:pPr lvl="0"/>
            <a:r>
              <a:rPr lang="en-US" dirty="0"/>
              <a:t>How does the BSC approach “balance” performance measurements?</a:t>
            </a:r>
          </a:p>
          <a:p>
            <a:pPr lvl="0"/>
            <a:r>
              <a:rPr lang="en-US" dirty="0"/>
              <a:t>What are the four BSC perspectives?</a:t>
            </a:r>
          </a:p>
          <a:p>
            <a:pPr lvl="0"/>
            <a:r>
              <a:rPr lang="en-US" dirty="0"/>
              <a:t>Give an example of each BSC metric.</a:t>
            </a:r>
          </a:p>
          <a:p>
            <a:pPr lvl="0"/>
            <a:r>
              <a:rPr lang="en-US" dirty="0"/>
              <a:t>How does BSC align IT strategy with business strategy?</a:t>
            </a:r>
          </a:p>
          <a:p>
            <a:pPr marL="0" lvl="0" indent="0">
              <a:buNone/>
            </a:pPr>
            <a:br>
              <a:rPr lang="en-US" dirty="0"/>
            </a:br>
            <a:endParaRPr lang="en-US" dirty="0"/>
          </a:p>
        </p:txBody>
      </p:sp>
      <p:sp>
        <p:nvSpPr>
          <p:cNvPr id="5" name="Slide Number Placeholder "/>
          <p:cNvSpPr>
            <a:spLocks noGrp="1"/>
          </p:cNvSpPr>
          <p:nvPr>
            <p:ph type="sldNum" sz="quarter" idx="14"/>
          </p:nvPr>
        </p:nvSpPr>
        <p:spPr/>
        <p:txBody>
          <a:bodyPr/>
          <a:lstStyle/>
          <a:p>
            <a:fld id="{67B19427-F580-D146-B60E-4CADEE75497F}" type="slidenum">
              <a:rPr lang="en-US" smtClean="0"/>
              <a:t>41</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2576505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0759" y="816616"/>
            <a:ext cx="7802875" cy="4876796"/>
          </a:xfrm>
        </p:spPr>
      </p:pic>
      <p:sp>
        <p:nvSpPr>
          <p:cNvPr id="5" name="Title 4"/>
          <p:cNvSpPr>
            <a:spLocks noGrp="1"/>
          </p:cNvSpPr>
          <p:nvPr>
            <p:ph type="title"/>
          </p:nvPr>
        </p:nvSpPr>
        <p:spPr/>
        <p:txBody>
          <a:bodyPr/>
          <a:lstStyle/>
          <a:p>
            <a:r>
              <a:rPr lang="en-US" sz="2400" dirty="0"/>
              <a:t>Learning Objectives (5 of 5)</a:t>
            </a:r>
          </a:p>
        </p:txBody>
      </p:sp>
      <p:sp>
        <p:nvSpPr>
          <p:cNvPr id="3" name="Slide Number Placeholder 2"/>
          <p:cNvSpPr>
            <a:spLocks noGrp="1"/>
          </p:cNvSpPr>
          <p:nvPr>
            <p:ph type="sldNum" sz="quarter" idx="12"/>
          </p:nvPr>
        </p:nvSpPr>
        <p:spPr/>
        <p:txBody>
          <a:bodyPr/>
          <a:lstStyle/>
          <a:p>
            <a:fld id="{42181430-7FCB-BA4C-90CE-EB7ACCC9EC50}" type="slidenum">
              <a:rPr lang="en-US" smtClean="0"/>
              <a:t>42</a:t>
            </a:fld>
            <a:endParaRPr lang="en-US"/>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603478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457200"/>
            <a:ext cx="8534400" cy="762000"/>
          </a:xfrm>
          <a:prstGeom prst="rect">
            <a:avLst/>
          </a:prstGeom>
        </p:spPr>
        <p:txBody>
          <a:bodyPr/>
          <a:lstStyle/>
          <a:p>
            <a:r>
              <a:rPr lang="en-US" sz="3600" dirty="0"/>
              <a:t>Strategic Technology Trends </a:t>
            </a:r>
            <a:r>
              <a:rPr lang="en-US" sz="3200" dirty="0"/>
              <a:t>(1 of 2)</a:t>
            </a:r>
            <a:endParaRPr lang="en-US" sz="3600" dirty="0"/>
          </a:p>
        </p:txBody>
      </p:sp>
      <p:sp>
        <p:nvSpPr>
          <p:cNvPr id="4" name="COBNL"/>
          <p:cNvSpPr>
            <a:spLocks noGrp="1"/>
          </p:cNvSpPr>
          <p:nvPr>
            <p:ph sz="quarter" idx="12"/>
          </p:nvPr>
        </p:nvSpPr>
        <p:spPr>
          <a:xfrm>
            <a:off x="301978" y="1219200"/>
            <a:ext cx="8763000" cy="5137150"/>
          </a:xfrm>
        </p:spPr>
        <p:txBody>
          <a:bodyPr/>
          <a:lstStyle/>
          <a:p>
            <a:pPr marL="0" indent="0">
              <a:buNone/>
            </a:pPr>
            <a:r>
              <a:rPr lang="en-US" sz="2600" dirty="0"/>
              <a:t>Gartner’s Top 10 Strategic Technology Trends (2017):</a:t>
            </a:r>
            <a:endParaRPr lang="en-US" dirty="0"/>
          </a:p>
          <a:p>
            <a:pPr marL="457200" indent="-457200"/>
            <a:r>
              <a:rPr lang="en-US" sz="2400" dirty="0"/>
              <a:t>Artificial Intelligence and Machine Learning </a:t>
            </a:r>
          </a:p>
          <a:p>
            <a:pPr lvl="1"/>
            <a:r>
              <a:rPr lang="en-US" sz="2400" dirty="0"/>
              <a:t>Robots, autonomous vehicles, consumer electronics</a:t>
            </a:r>
          </a:p>
          <a:p>
            <a:pPr marL="457200" indent="-457200"/>
            <a:r>
              <a:rPr lang="en-US" sz="2400" dirty="0"/>
              <a:t>Intelligent Apps </a:t>
            </a:r>
          </a:p>
          <a:p>
            <a:pPr lvl="1"/>
            <a:r>
              <a:rPr lang="en-US" sz="2400" dirty="0"/>
              <a:t>Virtual Personal Assistant (VPA), Virtual Customer Assistance (VCA)</a:t>
            </a:r>
          </a:p>
          <a:p>
            <a:pPr marL="457200" indent="-457200"/>
            <a:r>
              <a:rPr lang="en-US" sz="2400" dirty="0"/>
              <a:t>Intelligent Things</a:t>
            </a:r>
          </a:p>
          <a:p>
            <a:pPr lvl="1" indent="-342900"/>
            <a:r>
              <a:rPr lang="en-US" sz="2400" dirty="0"/>
              <a:t>Drones, smart appliances 	</a:t>
            </a:r>
          </a:p>
          <a:p>
            <a:pPr marL="457200" indent="-457200"/>
            <a:r>
              <a:rPr lang="en-US" sz="2400" dirty="0"/>
              <a:t>Virtual and Augmented Reality </a:t>
            </a:r>
          </a:p>
          <a:p>
            <a:pPr lvl="1" indent="-342900"/>
            <a:r>
              <a:rPr lang="en-US" sz="2400" dirty="0"/>
              <a:t>Immersive content in mobile, wearables, IOT	</a:t>
            </a:r>
          </a:p>
          <a:p>
            <a:pPr marL="457200" indent="-457200"/>
            <a:r>
              <a:rPr lang="en-US" sz="2400" dirty="0"/>
              <a:t>Digital Twin</a:t>
            </a:r>
          </a:p>
          <a:p>
            <a:pPr lvl="1" indent="-342900"/>
            <a:r>
              <a:rPr lang="en-US" sz="2400" dirty="0"/>
              <a:t>Dynamic software model of a physical thing  </a:t>
            </a:r>
          </a:p>
          <a:p>
            <a:pPr marL="0" lvl="0" indent="0">
              <a:buNone/>
            </a:pPr>
            <a:br>
              <a:rPr lang="en-US" dirty="0"/>
            </a:br>
            <a:endParaRPr lang="en-US" dirty="0"/>
          </a:p>
        </p:txBody>
      </p:sp>
      <p:sp>
        <p:nvSpPr>
          <p:cNvPr id="5" name="Slide Number Placeholder "/>
          <p:cNvSpPr>
            <a:spLocks noGrp="1"/>
          </p:cNvSpPr>
          <p:nvPr>
            <p:ph type="sldNum" sz="quarter" idx="14"/>
          </p:nvPr>
        </p:nvSpPr>
        <p:spPr/>
        <p:txBody>
          <a:bodyPr/>
          <a:lstStyle/>
          <a:p>
            <a:fld id="{67B19427-F580-D146-B60E-4CADEE75497F}" type="slidenum">
              <a:rPr lang="en-US" smtClean="0"/>
              <a:t>43</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1826232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457200"/>
            <a:ext cx="8534400" cy="762000"/>
          </a:xfrm>
          <a:prstGeom prst="rect">
            <a:avLst/>
          </a:prstGeom>
        </p:spPr>
        <p:txBody>
          <a:bodyPr/>
          <a:lstStyle/>
          <a:p>
            <a:r>
              <a:rPr lang="en-US" sz="3600" dirty="0"/>
              <a:t>Strategic Technology Trends </a:t>
            </a:r>
            <a:r>
              <a:rPr lang="en-US" sz="3200" dirty="0"/>
              <a:t>(2 of 2)</a:t>
            </a:r>
            <a:endParaRPr lang="en-US" sz="3600" dirty="0"/>
          </a:p>
        </p:txBody>
      </p:sp>
      <p:sp>
        <p:nvSpPr>
          <p:cNvPr id="4" name="COBNL"/>
          <p:cNvSpPr>
            <a:spLocks noGrp="1"/>
          </p:cNvSpPr>
          <p:nvPr>
            <p:ph sz="quarter" idx="12"/>
          </p:nvPr>
        </p:nvSpPr>
        <p:spPr>
          <a:xfrm>
            <a:off x="301978" y="1219200"/>
            <a:ext cx="8763000" cy="5137150"/>
          </a:xfrm>
        </p:spPr>
        <p:txBody>
          <a:bodyPr/>
          <a:lstStyle/>
          <a:p>
            <a:pPr marL="0" indent="0">
              <a:buNone/>
            </a:pPr>
            <a:r>
              <a:rPr lang="en-US" sz="2600" dirty="0"/>
              <a:t>Gartner’s Top 10 Strategic Technology Trends (2017):</a:t>
            </a:r>
            <a:endParaRPr lang="en-US" dirty="0"/>
          </a:p>
          <a:p>
            <a:pPr marL="457200" indent="-457200">
              <a:buFont typeface="+mj-lt"/>
              <a:buAutoNum type="arabicPeriod" startAt="6"/>
            </a:pPr>
            <a:r>
              <a:rPr lang="en-US" sz="2400" dirty="0"/>
              <a:t>Blockchain and Distributed Ledgers</a:t>
            </a:r>
          </a:p>
          <a:p>
            <a:pPr lvl="1"/>
            <a:r>
              <a:rPr lang="en-US" sz="2400" dirty="0"/>
              <a:t>Peer-to-peer networked token or bitcoin chains </a:t>
            </a:r>
          </a:p>
          <a:p>
            <a:pPr marL="457200" indent="-457200">
              <a:buFont typeface="+mj-lt"/>
              <a:buAutoNum type="arabicPeriod" startAt="6"/>
            </a:pPr>
            <a:r>
              <a:rPr lang="en-US" sz="2400" dirty="0"/>
              <a:t>Conversational System </a:t>
            </a:r>
          </a:p>
          <a:p>
            <a:pPr lvl="1" indent="-342900"/>
            <a:r>
              <a:rPr lang="en-US" sz="2400" dirty="0"/>
              <a:t>Greater cooperative interaction between devices</a:t>
            </a:r>
          </a:p>
          <a:p>
            <a:pPr marL="457200" indent="-457200">
              <a:buFont typeface="+mj-lt"/>
              <a:buAutoNum type="arabicPeriod" startAt="6"/>
            </a:pPr>
            <a:r>
              <a:rPr lang="en-US" sz="2400" dirty="0"/>
              <a:t>Mesh App and Service Architecture (MASA) </a:t>
            </a:r>
          </a:p>
          <a:p>
            <a:pPr lvl="1"/>
            <a:r>
              <a:rPr lang="en-US" sz="2400" dirty="0"/>
              <a:t>Mesh of back end services linking apps	</a:t>
            </a:r>
          </a:p>
          <a:p>
            <a:pPr marL="457200" indent="-457200">
              <a:buFont typeface="+mj-lt"/>
              <a:buAutoNum type="arabicPeriod" startAt="6"/>
            </a:pPr>
            <a:r>
              <a:rPr lang="en-US" sz="2400" dirty="0"/>
              <a:t>Digital Technology Platforms</a:t>
            </a:r>
          </a:p>
          <a:p>
            <a:pPr lvl="1" indent="-342900"/>
            <a:r>
              <a:rPr lang="en-US" sz="2400" dirty="0"/>
              <a:t>Building blocks for a digital business 	</a:t>
            </a:r>
          </a:p>
          <a:p>
            <a:pPr marL="457200" indent="-457200">
              <a:buFont typeface="+mj-lt"/>
              <a:buAutoNum type="arabicPeriod" startAt="6"/>
            </a:pPr>
            <a:r>
              <a:rPr lang="en-US" sz="2400" dirty="0"/>
              <a:t> Adaptive Security Architecture </a:t>
            </a:r>
          </a:p>
          <a:p>
            <a:pPr lvl="1"/>
            <a:r>
              <a:rPr lang="en-US" sz="2400" dirty="0"/>
              <a:t>New remediation tools to protect </a:t>
            </a:r>
            <a:r>
              <a:rPr lang="en-US" sz="2400" dirty="0" err="1"/>
              <a:t>IoT</a:t>
            </a:r>
            <a:r>
              <a:rPr lang="en-US" sz="2400" dirty="0"/>
              <a:t> </a:t>
            </a:r>
          </a:p>
          <a:p>
            <a:pPr marL="0" lvl="0" indent="0">
              <a:buNone/>
            </a:pPr>
            <a:br>
              <a:rPr lang="en-US" dirty="0"/>
            </a:br>
            <a:endParaRPr lang="en-US" dirty="0"/>
          </a:p>
        </p:txBody>
      </p:sp>
      <p:sp>
        <p:nvSpPr>
          <p:cNvPr id="5" name="Slide Number Placeholder "/>
          <p:cNvSpPr>
            <a:spLocks noGrp="1"/>
          </p:cNvSpPr>
          <p:nvPr>
            <p:ph type="sldNum" sz="quarter" idx="14"/>
          </p:nvPr>
        </p:nvSpPr>
        <p:spPr/>
        <p:txBody>
          <a:bodyPr/>
          <a:lstStyle/>
          <a:p>
            <a:fld id="{67B19427-F580-D146-B60E-4CADEE75497F}" type="slidenum">
              <a:rPr lang="en-US" smtClean="0"/>
              <a:t>44</a:t>
            </a:fld>
            <a:endParaRPr lang="en-US"/>
          </a:p>
        </p:txBody>
      </p:sp>
      <p:sp>
        <p:nvSpPr>
          <p:cNvPr id="6" name="Footer Placeholder "/>
          <p:cNvSpPr>
            <a:spLocks noGrp="1"/>
          </p:cNvSpPr>
          <p:nvPr>
            <p:ph type="ftr" sz="quarter" idx="13"/>
          </p:nvPr>
        </p:nvSpPr>
        <p:spPr/>
        <p:txBody>
          <a:bodyPr/>
          <a:lstStyle/>
          <a:p>
            <a:r>
              <a:rPr lang="en-US" dirty="0"/>
              <a:t>Copyright ©2018 John Wiley &amp; Sons, Inc. </a:t>
            </a:r>
          </a:p>
        </p:txBody>
      </p:sp>
    </p:spTree>
    <p:extLst>
      <p:ext uri="{BB962C8B-B14F-4D97-AF65-F5344CB8AC3E}">
        <p14:creationId xmlns:p14="http://schemas.microsoft.com/office/powerpoint/2010/main" val="2784863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Strategic Technology Scanning</a:t>
            </a:r>
            <a:endParaRPr lang="en-US" sz="3200" dirty="0"/>
          </a:p>
        </p:txBody>
      </p:sp>
      <p:sp>
        <p:nvSpPr>
          <p:cNvPr id="4" name="COBBL"/>
          <p:cNvSpPr>
            <a:spLocks noGrp="1"/>
          </p:cNvSpPr>
          <p:nvPr>
            <p:ph sz="quarter" idx="12"/>
          </p:nvPr>
        </p:nvSpPr>
        <p:spPr>
          <a:xfrm>
            <a:off x="304800" y="1752600"/>
            <a:ext cx="8534400" cy="4495800"/>
          </a:xfrm>
        </p:spPr>
        <p:txBody>
          <a:bodyPr/>
          <a:lstStyle/>
          <a:p>
            <a:r>
              <a:rPr lang="en-US" dirty="0"/>
              <a:t>Every organization needs to continually scan for emerging technologies to enhance IT strategy</a:t>
            </a:r>
          </a:p>
          <a:p>
            <a:r>
              <a:rPr lang="en-US" dirty="0"/>
              <a:t>Improvements gained can range from incremental to revolutionary</a:t>
            </a:r>
          </a:p>
          <a:p>
            <a:r>
              <a:rPr lang="en-US" dirty="0"/>
              <a:t>Scanning approaches include:</a:t>
            </a:r>
          </a:p>
          <a:p>
            <a:pPr lvl="1"/>
            <a:r>
              <a:rPr lang="en-US" dirty="0"/>
              <a:t>General Technology Search 	</a:t>
            </a:r>
          </a:p>
          <a:p>
            <a:pPr lvl="1"/>
            <a:r>
              <a:rPr lang="en-US" dirty="0"/>
              <a:t>Technology Mapping 	</a:t>
            </a:r>
          </a:p>
          <a:p>
            <a:pPr lvl="1"/>
            <a:r>
              <a:rPr lang="en-US" dirty="0"/>
              <a:t>Systems Modeling 	</a:t>
            </a:r>
          </a:p>
          <a:p>
            <a:pPr lvl="1"/>
            <a:r>
              <a:rPr lang="en-US" dirty="0"/>
              <a:t>Customer Requirements Analysis 	</a:t>
            </a:r>
          </a:p>
          <a:p>
            <a:pPr lvl="1"/>
            <a:r>
              <a:rPr lang="en-US" dirty="0"/>
              <a:t>Analysis of Specific Technologies</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45</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2495660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Finding Strategic Technologies</a:t>
            </a:r>
            <a:endParaRPr lang="en-US" sz="3200" dirty="0"/>
          </a:p>
        </p:txBody>
      </p:sp>
      <p:sp>
        <p:nvSpPr>
          <p:cNvPr id="4" name="COBBL"/>
          <p:cNvSpPr>
            <a:spLocks noGrp="1"/>
          </p:cNvSpPr>
          <p:nvPr>
            <p:ph sz="quarter" idx="12"/>
          </p:nvPr>
        </p:nvSpPr>
        <p:spPr>
          <a:xfrm>
            <a:off x="304800" y="1752600"/>
            <a:ext cx="8534400" cy="4495800"/>
          </a:xfrm>
        </p:spPr>
        <p:txBody>
          <a:bodyPr/>
          <a:lstStyle/>
          <a:p>
            <a:r>
              <a:rPr lang="en-US" dirty="0"/>
              <a:t>Major research centers and technology conferences</a:t>
            </a:r>
          </a:p>
          <a:p>
            <a:pPr lvl="1"/>
            <a:r>
              <a:rPr lang="en-US" dirty="0"/>
              <a:t>COMDEX, IBM </a:t>
            </a:r>
            <a:r>
              <a:rPr lang="en-US" dirty="0" err="1"/>
              <a:t>InterConnect</a:t>
            </a:r>
            <a:endParaRPr lang="en-US" dirty="0"/>
          </a:p>
          <a:p>
            <a:pPr lvl="1"/>
            <a:r>
              <a:rPr lang="en-US" dirty="0"/>
              <a:t>Google Next, Adobe Summit, HIMSS</a:t>
            </a:r>
          </a:p>
          <a:p>
            <a:r>
              <a:rPr lang="en-US" dirty="0"/>
              <a:t>Look for emerging technologies</a:t>
            </a:r>
          </a:p>
          <a:p>
            <a:pPr lvl="1"/>
            <a:r>
              <a:rPr lang="en-US" b="1" dirty="0"/>
              <a:t>Digital mesh </a:t>
            </a:r>
            <a:r>
              <a:rPr lang="en-US" dirty="0"/>
              <a:t>is an expanded sets of endpoints used to access applications, gather information or interact with people, to ensure instant connection and response to build experience. </a:t>
            </a:r>
          </a:p>
          <a:p>
            <a:pPr lvl="2"/>
            <a:r>
              <a:rPr lang="en-US" dirty="0"/>
              <a:t>Smart devices, wearables, consumer and home electronic devices</a:t>
            </a:r>
          </a:p>
          <a:p>
            <a:r>
              <a:rPr lang="en-US" dirty="0"/>
              <a:t>Companies need to strategically invest in emerging technologies</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46</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459120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sp>
        <p:nvSpPr>
          <p:cNvPr id="3" name="Content Placeholder 2"/>
          <p:cNvSpPr>
            <a:spLocks noGrp="1"/>
          </p:cNvSpPr>
          <p:nvPr>
            <p:ph sz="quarter" idx="16"/>
          </p:nvPr>
        </p:nvSpPr>
        <p:spPr/>
        <p:txBody>
          <a:bodyPr/>
          <a:lstStyle/>
          <a:p>
            <a:r>
              <a:rPr lang="en-US" sz="2400" b="1" dirty="0"/>
              <a:t>Copyright © 2018 John Wiley &amp; Sons, Inc.</a:t>
            </a:r>
          </a:p>
          <a:p>
            <a:pPr>
              <a:lnSpc>
                <a:spcPct val="150000"/>
              </a:lnSpc>
            </a:pPr>
            <a:r>
              <a:rPr lang="en-US" sz="1800" dirty="0"/>
              <a:t>All rights reserved. Reproduction or translation of this work beyond that permitted in Section 117 of the 1976 United States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Slide Number Placeholder 3"/>
          <p:cNvSpPr>
            <a:spLocks noGrp="1"/>
          </p:cNvSpPr>
          <p:nvPr>
            <p:ph type="sldNum" sz="quarter" idx="10"/>
          </p:nvPr>
        </p:nvSpPr>
        <p:spPr/>
        <p:txBody>
          <a:bodyPr/>
          <a:lstStyle/>
          <a:p>
            <a:fld id="{67B19427-F580-D146-B60E-4CADEE75497F}"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3364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dirty="0"/>
              <a:t>IT Strategic Planning: Value Drivers</a:t>
            </a:r>
            <a:endParaRPr lang="en-US" sz="4000" dirty="0"/>
          </a:p>
        </p:txBody>
      </p:sp>
      <p:sp>
        <p:nvSpPr>
          <p:cNvPr id="4" name="COBBL"/>
          <p:cNvSpPr>
            <a:spLocks noGrp="1"/>
          </p:cNvSpPr>
          <p:nvPr>
            <p:ph sz="quarter" idx="12"/>
          </p:nvPr>
        </p:nvSpPr>
        <p:spPr>
          <a:xfrm>
            <a:off x="304800" y="1752600"/>
            <a:ext cx="8534400" cy="4495800"/>
          </a:xfrm>
        </p:spPr>
        <p:txBody>
          <a:bodyPr/>
          <a:lstStyle/>
          <a:p>
            <a:r>
              <a:rPr lang="en-US" dirty="0"/>
              <a:t>Enhance the value of a product or service to consumers, creating value for the company (such as advanced IT, reliability, and brand reputation).</a:t>
            </a:r>
          </a:p>
          <a:p>
            <a:pPr lvl="1"/>
            <a:r>
              <a:rPr lang="en-US" dirty="0"/>
              <a:t>Three general types of Business Value Drivers:</a:t>
            </a:r>
          </a:p>
          <a:p>
            <a:pPr lvl="1"/>
            <a:r>
              <a:rPr lang="en-US" dirty="0"/>
              <a:t>Operational Shorter-term factors</a:t>
            </a:r>
          </a:p>
          <a:p>
            <a:pPr lvl="1"/>
            <a:r>
              <a:rPr lang="en-US" dirty="0"/>
              <a:t>Financial Medium-term factors</a:t>
            </a:r>
          </a:p>
          <a:p>
            <a:pPr lvl="1"/>
            <a:r>
              <a:rPr lang="en-US" dirty="0"/>
              <a:t>Sustainability Long-term factors</a:t>
            </a:r>
          </a:p>
          <a:p>
            <a:pPr marL="301752" lvl="1" indent="0">
              <a:buNone/>
            </a:pPr>
            <a:endParaRPr lang="en-US" b="1" dirty="0"/>
          </a:p>
          <a:p>
            <a:pPr marL="301752" lvl="1" indent="0">
              <a:buNone/>
            </a:pPr>
            <a:endParaRPr lang="en-US" b="1" dirty="0"/>
          </a:p>
          <a:p>
            <a:pPr marL="301752" lvl="1" indent="0">
              <a:buNone/>
            </a:pPr>
            <a:endParaRPr lang="en-US" b="1" dirty="0"/>
          </a:p>
        </p:txBody>
      </p:sp>
      <p:sp>
        <p:nvSpPr>
          <p:cNvPr id="5" name="Slide Number Placeholder "/>
          <p:cNvSpPr>
            <a:spLocks noGrp="1"/>
          </p:cNvSpPr>
          <p:nvPr>
            <p:ph type="sldNum" sz="quarter" idx="11"/>
          </p:nvPr>
        </p:nvSpPr>
        <p:spPr/>
        <p:txBody>
          <a:bodyPr/>
          <a:lstStyle/>
          <a:p>
            <a:fld id="{67B19427-F580-D146-B60E-4CADEE75497F}" type="slidenum">
              <a:rPr lang="en-US" smtClean="0"/>
              <a:pPr/>
              <a:t>5</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21466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838200"/>
          </a:xfrm>
          <a:prstGeom prst="rect">
            <a:avLst/>
          </a:prstGeom>
        </p:spPr>
        <p:txBody>
          <a:bodyPr/>
          <a:lstStyle/>
          <a:p>
            <a:r>
              <a:rPr lang="en-US" dirty="0"/>
              <a:t>IT Strategic Plan Objectives</a:t>
            </a:r>
            <a:endParaRPr lang="en-US" sz="3200" dirty="0"/>
          </a:p>
        </p:txBody>
      </p:sp>
      <p:sp>
        <p:nvSpPr>
          <p:cNvPr id="4" name="COBBL"/>
          <p:cNvSpPr>
            <a:spLocks noGrp="1"/>
          </p:cNvSpPr>
          <p:nvPr>
            <p:ph sz="quarter" idx="12"/>
          </p:nvPr>
        </p:nvSpPr>
        <p:spPr>
          <a:xfrm>
            <a:off x="304800" y="1752600"/>
            <a:ext cx="8534400" cy="4495800"/>
          </a:xfrm>
        </p:spPr>
        <p:txBody>
          <a:bodyPr/>
          <a:lstStyle/>
          <a:p>
            <a:pPr marL="0" indent="0">
              <a:buNone/>
            </a:pPr>
            <a:r>
              <a:rPr lang="en-US" dirty="0"/>
              <a:t>IT Strategies Support the Business Strategy</a:t>
            </a:r>
          </a:p>
          <a:p>
            <a:pPr marL="0" indent="0">
              <a:buNone/>
            </a:pPr>
            <a:endParaRPr lang="en-US" dirty="0"/>
          </a:p>
          <a:p>
            <a:r>
              <a:rPr lang="en-US" dirty="0"/>
              <a:t>Four IT Strategic Plan Objectives:</a:t>
            </a:r>
          </a:p>
          <a:p>
            <a:pPr marL="914400" lvl="1" indent="-457200">
              <a:buFont typeface="+mj-lt"/>
              <a:buAutoNum type="arabicPeriod"/>
            </a:pPr>
            <a:r>
              <a:rPr lang="en-US" dirty="0"/>
              <a:t>Improve management’s understanding of IT opportunities and limitations</a:t>
            </a:r>
          </a:p>
          <a:p>
            <a:pPr marL="914400" lvl="1" indent="-457200">
              <a:buFont typeface="+mj-lt"/>
              <a:buAutoNum type="arabicPeriod"/>
            </a:pPr>
            <a:r>
              <a:rPr lang="en-US" dirty="0"/>
              <a:t>Assess current performance</a:t>
            </a:r>
          </a:p>
          <a:p>
            <a:pPr marL="914400" lvl="1" indent="-457200">
              <a:buFont typeface="+mj-lt"/>
              <a:buAutoNum type="arabicPeriod"/>
            </a:pPr>
            <a:r>
              <a:rPr lang="en-US" dirty="0"/>
              <a:t>Identify capacity and human resource requirements</a:t>
            </a:r>
          </a:p>
          <a:p>
            <a:pPr marL="914400" lvl="1" indent="-457200">
              <a:buFont typeface="+mj-lt"/>
              <a:buAutoNum type="arabicPeriod"/>
            </a:pPr>
            <a:r>
              <a:rPr lang="en-US" dirty="0"/>
              <a:t>Clarify the level of investment required</a:t>
            </a:r>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6</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349625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609600"/>
            <a:ext cx="8534400" cy="1035050"/>
          </a:xfrm>
          <a:prstGeom prst="rect">
            <a:avLst/>
          </a:prstGeom>
        </p:spPr>
        <p:txBody>
          <a:bodyPr/>
          <a:lstStyle/>
          <a:p>
            <a:r>
              <a:rPr lang="en-US" sz="3600" dirty="0"/>
              <a:t>Strategic Planning Issues</a:t>
            </a:r>
            <a:endParaRPr lang="en-US" sz="2800" dirty="0"/>
          </a:p>
        </p:txBody>
      </p:sp>
      <p:sp>
        <p:nvSpPr>
          <p:cNvPr id="4" name="COBBL"/>
          <p:cNvSpPr>
            <a:spLocks noGrp="1"/>
          </p:cNvSpPr>
          <p:nvPr>
            <p:ph sz="quarter" idx="12"/>
          </p:nvPr>
        </p:nvSpPr>
        <p:spPr>
          <a:xfrm>
            <a:off x="304800" y="1752600"/>
            <a:ext cx="8534400" cy="4495800"/>
          </a:xfrm>
        </p:spPr>
        <p:txBody>
          <a:bodyPr/>
          <a:lstStyle/>
          <a:p>
            <a:r>
              <a:rPr lang="en-US" dirty="0"/>
              <a:t>IT and Business Disconnects</a:t>
            </a:r>
          </a:p>
          <a:p>
            <a:pPr lvl="1"/>
            <a:r>
              <a:rPr lang="en-US" dirty="0"/>
              <a:t>Not all business leaders will work with IT to achieve success.</a:t>
            </a:r>
          </a:p>
          <a:p>
            <a:r>
              <a:rPr lang="en-US" dirty="0"/>
              <a:t>Corporate and IT Governance</a:t>
            </a:r>
          </a:p>
          <a:p>
            <a:pPr lvl="1"/>
            <a:r>
              <a:rPr lang="en-US" i="1" dirty="0"/>
              <a:t>A company can outsource the work, but not the responsibility for it.</a:t>
            </a:r>
          </a:p>
          <a:p>
            <a:r>
              <a:rPr lang="en-US" dirty="0"/>
              <a:t>Reactive Approaches Fail</a:t>
            </a:r>
          </a:p>
          <a:p>
            <a:pPr lvl="1"/>
            <a:r>
              <a:rPr lang="en-US" dirty="0"/>
              <a:t>Failure to align to real business needs</a:t>
            </a:r>
          </a:p>
          <a:p>
            <a:pPr lvl="1"/>
            <a:r>
              <a:rPr lang="en-US" dirty="0"/>
              <a:t>Fail to deliver value to the business</a:t>
            </a:r>
          </a:p>
          <a:p>
            <a:pPr lvl="1"/>
            <a:endParaRPr lang="en-US" dirty="0"/>
          </a:p>
          <a:p>
            <a:pPr marL="301752" lvl="1" indent="0">
              <a:buNone/>
            </a:pPr>
            <a:r>
              <a:rPr lang="en-US" b="1" dirty="0"/>
              <a:t>	</a:t>
            </a:r>
          </a:p>
        </p:txBody>
      </p:sp>
      <p:sp>
        <p:nvSpPr>
          <p:cNvPr id="5" name="Slide Number Placeholder "/>
          <p:cNvSpPr>
            <a:spLocks noGrp="1"/>
          </p:cNvSpPr>
          <p:nvPr>
            <p:ph type="sldNum" sz="quarter" idx="11"/>
          </p:nvPr>
        </p:nvSpPr>
        <p:spPr/>
        <p:txBody>
          <a:bodyPr/>
          <a:lstStyle/>
          <a:p>
            <a:fld id="{67B19427-F580-D146-B60E-4CADEE75497F}" type="slidenum">
              <a:rPr lang="en-US" smtClean="0"/>
              <a:pPr/>
              <a:t>7</a:t>
            </a:fld>
            <a:endParaRPr lang="en-US" dirty="0"/>
          </a:p>
        </p:txBody>
      </p:sp>
      <p:sp>
        <p:nvSpPr>
          <p:cNvPr id="6" name="Footer Placeholder "/>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166589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304800" y="771525"/>
            <a:ext cx="8534400" cy="676275"/>
          </a:xfrm>
          <a:prstGeom prst="rect">
            <a:avLst/>
          </a:prstGeom>
        </p:spPr>
        <p:txBody>
          <a:bodyPr/>
          <a:lstStyle/>
          <a:p>
            <a:r>
              <a:rPr lang="en-US" sz="3600" dirty="0"/>
              <a:t>Strategic Planning Tools: SWOT</a:t>
            </a:r>
          </a:p>
        </p:txBody>
      </p:sp>
      <p:pic>
        <p:nvPicPr>
          <p:cNvPr id="9" name="Picture Placeholder "/>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2657475" y="1447800"/>
            <a:ext cx="3829050" cy="3884243"/>
          </a:xfrm>
          <a:prstGeom prst="rect">
            <a:avLst/>
          </a:prstGeom>
        </p:spPr>
      </p:pic>
      <p:sp>
        <p:nvSpPr>
          <p:cNvPr id="4" name="Content Placeholder "/>
          <p:cNvSpPr>
            <a:spLocks noGrp="1"/>
          </p:cNvSpPr>
          <p:nvPr>
            <p:ph sz="quarter" idx="15"/>
          </p:nvPr>
        </p:nvSpPr>
        <p:spPr>
          <a:xfrm>
            <a:off x="304800" y="5332042"/>
            <a:ext cx="8534400" cy="866263"/>
          </a:xfrm>
        </p:spPr>
        <p:txBody>
          <a:bodyPr/>
          <a:lstStyle/>
          <a:p>
            <a:pPr lvl="0"/>
            <a:r>
              <a:rPr lang="en-US" b="1" dirty="0"/>
              <a:t>Figure 12.2: </a:t>
            </a:r>
            <a:r>
              <a:rPr lang="en-US" dirty="0"/>
              <a:t>SWOT Analysis consists of a realistic evaluation of internal strengths &amp; weaknesses and external opportunities and threats.</a:t>
            </a:r>
          </a:p>
        </p:txBody>
      </p:sp>
      <p:sp>
        <p:nvSpPr>
          <p:cNvPr id="5" name="Slide Number Placeholder "/>
          <p:cNvSpPr>
            <a:spLocks noGrp="1"/>
          </p:cNvSpPr>
          <p:nvPr>
            <p:ph type="sldNum" sz="quarter" idx="10"/>
          </p:nvPr>
        </p:nvSpPr>
        <p:spPr/>
        <p:txBody>
          <a:bodyPr/>
          <a:lstStyle/>
          <a:p>
            <a:fld id="{67B19427-F580-D146-B60E-4CADEE75497F}" type="slidenum">
              <a:rPr lang="en-US" smtClean="0"/>
              <a:pPr/>
              <a:t>8</a:t>
            </a:fld>
            <a:endParaRPr lang="en-US" dirty="0"/>
          </a:p>
        </p:txBody>
      </p:sp>
      <p:sp>
        <p:nvSpPr>
          <p:cNvPr id="6"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7417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4057" y="685800"/>
            <a:ext cx="6135885" cy="4619961"/>
          </a:xfrm>
        </p:spPr>
      </p:pic>
      <p:sp>
        <p:nvSpPr>
          <p:cNvPr id="5" name="Title 4"/>
          <p:cNvSpPr>
            <a:spLocks noGrp="1"/>
          </p:cNvSpPr>
          <p:nvPr>
            <p:ph type="title"/>
          </p:nvPr>
        </p:nvSpPr>
        <p:spPr>
          <a:xfrm>
            <a:off x="304800" y="5486400"/>
            <a:ext cx="8534400" cy="869951"/>
          </a:xfrm>
        </p:spPr>
        <p:txBody>
          <a:bodyPr/>
          <a:lstStyle/>
          <a:p>
            <a:r>
              <a:rPr lang="en-US" sz="2000" b="1" dirty="0">
                <a:ea typeface="MS Mincho" panose="02020609040205080304" pitchFamily="49" charset="-128"/>
                <a:cs typeface="Times New Roman" panose="02020603050405020304" pitchFamily="18" charset="0"/>
              </a:rPr>
              <a:t>Figure 12.3: </a:t>
            </a:r>
            <a:r>
              <a:rPr lang="en-US" sz="2000" dirty="0">
                <a:ea typeface="MS Mincho" panose="02020609040205080304" pitchFamily="49" charset="-128"/>
                <a:cs typeface="Times New Roman" panose="02020603050405020304" pitchFamily="18" charset="0"/>
              </a:rPr>
              <a:t>IT strategic planning process</a:t>
            </a:r>
            <a:br>
              <a:rPr lang="en-US" dirty="0"/>
            </a:br>
            <a:endParaRPr lang="en-US" dirty="0"/>
          </a:p>
        </p:txBody>
      </p:sp>
      <p:sp>
        <p:nvSpPr>
          <p:cNvPr id="3" name="Slide Number Placeholder 2"/>
          <p:cNvSpPr>
            <a:spLocks noGrp="1"/>
          </p:cNvSpPr>
          <p:nvPr>
            <p:ph type="sldNum" sz="quarter" idx="12"/>
          </p:nvPr>
        </p:nvSpPr>
        <p:spPr/>
        <p:txBody>
          <a:bodyPr/>
          <a:lstStyle/>
          <a:p>
            <a:fld id="{42181430-7FCB-BA4C-90CE-EB7ACCC9EC50}" type="slidenum">
              <a:rPr lang="en-US" smtClean="0"/>
              <a:t>9</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30651525"/>
      </p:ext>
    </p:extLst>
  </p:cSld>
  <p:clrMapOvr>
    <a:masterClrMapping/>
  </p:clrMapOvr>
</p:sld>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ec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4D4CAD536F50458BB7AD1F5DB35EB3" ma:contentTypeVersion="0" ma:contentTypeDescription="Create a new document." ma:contentTypeScope="" ma:versionID="3998a6b7e5933b0fbc8b0ce6fd12b3a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99DB26-1349-4227-9672-1142122A40FC}">
  <ds:schemaRefs>
    <ds:schemaRef ds:uri="http://purl.org/dc/terms/"/>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2C457DAC-CF0F-42C8-B260-C24753A768CB}">
  <ds:schemaRefs>
    <ds:schemaRef ds:uri="http://schemas.microsoft.com/sharepoint/v3/contenttype/forms"/>
  </ds:schemaRefs>
</ds:datastoreItem>
</file>

<file path=customXml/itemProps3.xml><?xml version="1.0" encoding="utf-8"?>
<ds:datastoreItem xmlns:ds="http://schemas.openxmlformats.org/officeDocument/2006/customXml" ds:itemID="{402C73A9-A910-4E53-9C37-1629DB638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13899</TotalTime>
  <Words>2860</Words>
  <Application>Microsoft Office PowerPoint</Application>
  <PresentationFormat>On-screen Show (4:3)</PresentationFormat>
  <Paragraphs>533</Paragraphs>
  <Slides>47</Slides>
  <Notes>12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47</vt:i4>
      </vt:variant>
    </vt:vector>
  </HeadingPairs>
  <TitlesOfParts>
    <vt:vector size="62" baseType="lpstr">
      <vt:lpstr>MS Mincho</vt:lpstr>
      <vt:lpstr>Arial</vt:lpstr>
      <vt:lpstr>AvenirLTStd-HeavyOblique</vt:lpstr>
      <vt:lpstr>Calibri</vt:lpstr>
      <vt:lpstr>Calibri Light</vt:lpstr>
      <vt:lpstr>Courier New</vt:lpstr>
      <vt:lpstr>Source Sans Pro</vt:lpstr>
      <vt:lpstr>Times New Roman</vt:lpstr>
      <vt:lpstr>Opener</vt:lpstr>
      <vt:lpstr>Chapter Outline</vt:lpstr>
      <vt:lpstr>Learning Objectives</vt:lpstr>
      <vt:lpstr>Concept Check Question</vt:lpstr>
      <vt:lpstr>Key Term</vt:lpstr>
      <vt:lpstr>Section</vt:lpstr>
      <vt:lpstr>Image Slide Master</vt:lpstr>
      <vt:lpstr>IT for Management: On-Demand Strategies for Performance, Growth, and Sustainability</vt:lpstr>
      <vt:lpstr>Learning Objectives (1 of 5)</vt:lpstr>
      <vt:lpstr>IT Strategy</vt:lpstr>
      <vt:lpstr>IT Strategic Planning</vt:lpstr>
      <vt:lpstr>IT Strategic Planning: Value Drivers</vt:lpstr>
      <vt:lpstr>IT Strategic Plan Objectives</vt:lpstr>
      <vt:lpstr>Strategic Planning Issues</vt:lpstr>
      <vt:lpstr>Strategic Planning Tools: SWOT</vt:lpstr>
      <vt:lpstr>Figure 12.3: IT strategic planning process </vt:lpstr>
      <vt:lpstr>Levels of the Strategic Plan </vt:lpstr>
      <vt:lpstr>Strategic Plan Portfolios</vt:lpstr>
      <vt:lpstr>IT Steering Committee Tasks (1 of 2)</vt:lpstr>
      <vt:lpstr>IT Steering Committee Tasks (2 of 2)</vt:lpstr>
      <vt:lpstr>Learning Objectives (2 of 5)</vt:lpstr>
      <vt:lpstr>Aligning IT with Business Objectives</vt:lpstr>
      <vt:lpstr>Business-IT Alignment</vt:lpstr>
      <vt:lpstr>The CIO’s Role</vt:lpstr>
      <vt:lpstr>Porter’s Competitive Forces Model: The Five Forces   </vt:lpstr>
      <vt:lpstr>Achieving a Competitive Advantage: Strategies for Competitive Analysis</vt:lpstr>
      <vt:lpstr>Porter’s Value Chain Model</vt:lpstr>
      <vt:lpstr>Value Chain Support Activities</vt:lpstr>
      <vt:lpstr>Aligning IT with Business Objectives</vt:lpstr>
      <vt:lpstr>Learning Objectives (3 of 5)</vt:lpstr>
      <vt:lpstr>IT Sourcing Strategies</vt:lpstr>
      <vt:lpstr>Cloud Strategy Challenges</vt:lpstr>
      <vt:lpstr>Outsourcing Challenges: Lessons Learned</vt:lpstr>
      <vt:lpstr>Factors Driving Outsourcing</vt:lpstr>
      <vt:lpstr>Outsourcing Risks, Hidden Costs (1 of 2)</vt:lpstr>
      <vt:lpstr>Outsourcing Risks, Hidden Costs (2 of 2)</vt:lpstr>
      <vt:lpstr>Offshoring</vt:lpstr>
      <vt:lpstr>Five Phase Outsourcing Life Cycle</vt:lpstr>
      <vt:lpstr>Managing IT Vendor Relationships</vt:lpstr>
      <vt:lpstr>IT Sourcing and Cloud Strategy</vt:lpstr>
      <vt:lpstr>Learning Objectives (4 of 5)</vt:lpstr>
      <vt:lpstr>Balanced Scorecard (BSC)</vt:lpstr>
      <vt:lpstr>Figure 12.8 SMART Criteria objectives should meet</vt:lpstr>
      <vt:lpstr>Figure 12.9 Balanced Scorecard (BSC) uses four metrics to measure performance—one financial metric and three nonfinancial metrics</vt:lpstr>
      <vt:lpstr>Balanced Scorecard Metrics</vt:lpstr>
      <vt:lpstr>Figure 12.10 : Overview of a low-cost airline’s BSC objectives, measures, targets, and actions to achieve targets</vt:lpstr>
      <vt:lpstr>The BSC Methodology</vt:lpstr>
      <vt:lpstr>Balanced Scorecard</vt:lpstr>
      <vt:lpstr>Learning Objectives (5 of 5)</vt:lpstr>
      <vt:lpstr>Strategic Technology Trends (1 of 2)</vt:lpstr>
      <vt:lpstr>Strategic Technology Trends (2 of 2)</vt:lpstr>
      <vt:lpstr>Strategic Technology Scanning</vt:lpstr>
      <vt:lpstr>Finding Strategic Technologies</vt:lpstr>
      <vt:lpstr>Copyright</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Number Chapter Title</dc:title>
  <dc:creator>Garvin, Megan - Hoboken</dc:creator>
  <cp:lastModifiedBy>Garvin, Megan - Hoboken</cp:lastModifiedBy>
  <cp:revision>1213</cp:revision>
  <cp:lastPrinted>2017-04-26T13:25:47Z</cp:lastPrinted>
  <dcterms:created xsi:type="dcterms:W3CDTF">2017-04-21T14:49:46Z</dcterms:created>
  <dcterms:modified xsi:type="dcterms:W3CDTF">2018-03-15T19:45:17Z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0x010100524D4CAD536F50458BB7AD1F5DB35EB3</vt:lpwstr>
  </property>
</Properties>
</file>