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4"/>
    <p:sldMasterId id="2147483936" r:id="rId5"/>
    <p:sldMasterId id="2147483943" r:id="rId6"/>
    <p:sldMasterId id="2147483965" r:id="rId7"/>
    <p:sldMasterId id="2147483968" r:id="rId8"/>
    <p:sldMasterId id="2147483971" r:id="rId9"/>
    <p:sldMasterId id="2147483976" r:id="rId10"/>
  </p:sldMasterIdLst>
  <p:notesMasterIdLst>
    <p:notesMasterId r:id="rId56"/>
  </p:notesMasterIdLst>
  <p:sldIdLst>
    <p:sldId id="256" r:id="rId11"/>
    <p:sldId id="310" r:id="rId12"/>
    <p:sldId id="371" r:id="rId13"/>
    <p:sldId id="319" r:id="rId14"/>
    <p:sldId id="395" r:id="rId15"/>
    <p:sldId id="396" r:id="rId16"/>
    <p:sldId id="388" r:id="rId17"/>
    <p:sldId id="389" r:id="rId18"/>
    <p:sldId id="357" r:id="rId19"/>
    <p:sldId id="350" r:id="rId20"/>
    <p:sldId id="261" r:id="rId21"/>
    <p:sldId id="316" r:id="rId22"/>
    <p:sldId id="387" r:id="rId23"/>
    <p:sldId id="367" r:id="rId24"/>
    <p:sldId id="307" r:id="rId25"/>
    <p:sldId id="365" r:id="rId26"/>
    <p:sldId id="326" r:id="rId27"/>
    <p:sldId id="391" r:id="rId28"/>
    <p:sldId id="322" r:id="rId29"/>
    <p:sldId id="323" r:id="rId30"/>
    <p:sldId id="392" r:id="rId31"/>
    <p:sldId id="397" r:id="rId32"/>
    <p:sldId id="355" r:id="rId33"/>
    <p:sldId id="398" r:id="rId34"/>
    <p:sldId id="399" r:id="rId35"/>
    <p:sldId id="400" r:id="rId36"/>
    <p:sldId id="329" r:id="rId37"/>
    <p:sldId id="330" r:id="rId38"/>
    <p:sldId id="383" r:id="rId39"/>
    <p:sldId id="366" r:id="rId40"/>
    <p:sldId id="401" r:id="rId41"/>
    <p:sldId id="349" r:id="rId42"/>
    <p:sldId id="402" r:id="rId43"/>
    <p:sldId id="403" r:id="rId44"/>
    <p:sldId id="345" r:id="rId45"/>
    <p:sldId id="404" r:id="rId46"/>
    <p:sldId id="368" r:id="rId47"/>
    <p:sldId id="356" r:id="rId48"/>
    <p:sldId id="358" r:id="rId49"/>
    <p:sldId id="405" r:id="rId50"/>
    <p:sldId id="407" r:id="rId51"/>
    <p:sldId id="370" r:id="rId52"/>
    <p:sldId id="408" r:id="rId53"/>
    <p:sldId id="409" r:id="rId54"/>
    <p:sldId id="298" r:id="rId5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5A622D-B94D-4F54-8280-F67073C0A357}">
          <p14:sldIdLst>
            <p14:sldId id="256"/>
            <p14:sldId id="310"/>
            <p14:sldId id="371"/>
            <p14:sldId id="319"/>
            <p14:sldId id="395"/>
            <p14:sldId id="396"/>
            <p14:sldId id="388"/>
            <p14:sldId id="389"/>
            <p14:sldId id="357"/>
            <p14:sldId id="350"/>
            <p14:sldId id="261"/>
            <p14:sldId id="316"/>
            <p14:sldId id="387"/>
            <p14:sldId id="367"/>
            <p14:sldId id="307"/>
            <p14:sldId id="365"/>
            <p14:sldId id="326"/>
            <p14:sldId id="391"/>
            <p14:sldId id="322"/>
            <p14:sldId id="323"/>
            <p14:sldId id="392"/>
            <p14:sldId id="397"/>
            <p14:sldId id="355"/>
            <p14:sldId id="398"/>
            <p14:sldId id="399"/>
            <p14:sldId id="400"/>
            <p14:sldId id="329"/>
            <p14:sldId id="330"/>
            <p14:sldId id="383"/>
            <p14:sldId id="366"/>
            <p14:sldId id="401"/>
            <p14:sldId id="349"/>
            <p14:sldId id="402"/>
            <p14:sldId id="403"/>
            <p14:sldId id="345"/>
            <p14:sldId id="404"/>
            <p14:sldId id="368"/>
            <p14:sldId id="356"/>
            <p14:sldId id="358"/>
            <p14:sldId id="405"/>
            <p14:sldId id="407"/>
            <p14:sldId id="370"/>
            <p14:sldId id="408"/>
            <p14:sldId id="409"/>
          </p14:sldIdLst>
        </p14:section>
        <p14:section name="Untitled Section" id="{1189234A-33E0-44C5-BCCF-A41F1EC8EB12}">
          <p14:sldIdLst>
            <p14:sldId id="2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vin, Megan - Hoboken" initials="MG" lastIdx="38" clrIdx="0"/>
  <p:cmAuthor id="1" name="Michael, Leah - Indianapolis" initials="LM" lastIdx="9" clrIdx="1"/>
  <p:cmAuthor id="2" name="Heaney, Barbara - Hoboken" initials="BH" lastIdx="3" clrIdx="2"/>
  <p:cmAuthor id="3" name="Perry, Nancy - Hoboken" initials="NP"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9"/>
    <a:srgbClr val="E4E5E3"/>
    <a:srgbClr val="F2F2F1"/>
    <a:srgbClr val="EB9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21" autoAdjust="0"/>
    <p:restoredTop sz="89181" autoAdjust="0"/>
  </p:normalViewPr>
  <p:slideViewPr>
    <p:cSldViewPr>
      <p:cViewPr varScale="1">
        <p:scale>
          <a:sx n="66" d="100"/>
          <a:sy n="66" d="100"/>
        </p:scale>
        <p:origin x="864" y="66"/>
      </p:cViewPr>
      <p:guideLst>
        <p:guide orient="horz" pos="2160"/>
        <p:guide pos="2880"/>
      </p:guideLst>
    </p:cSldViewPr>
  </p:slideViewPr>
  <p:outlineViewPr>
    <p:cViewPr>
      <p:scale>
        <a:sx n="33" d="100"/>
        <a:sy n="33" d="100"/>
      </p:scale>
      <p:origin x="0" y="40260"/>
    </p:cViewPr>
  </p:outlineViewPr>
  <p:notesTextViewPr>
    <p:cViewPr>
      <p:scale>
        <a:sx n="66" d="100"/>
        <a:sy n="66" d="100"/>
      </p:scale>
      <p:origin x="0" y="0"/>
    </p:cViewPr>
  </p:notesTextViewPr>
  <p:sorterViewPr>
    <p:cViewPr>
      <p:scale>
        <a:sx n="70" d="100"/>
        <a:sy n="70" d="100"/>
      </p:scale>
      <p:origin x="0" y="6254"/>
    </p:cViewPr>
  </p:sorterViewPr>
  <p:notesViewPr>
    <p:cSldViewPr>
      <p:cViewPr varScale="1">
        <p:scale>
          <a:sx n="134" d="100"/>
          <a:sy n="134" d="100"/>
        </p:scale>
        <p:origin x="3184" y="20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94C1A8-DC4B-4329-AF88-FD913597DE85}" type="datetimeFigureOut">
              <a:rPr lang="en-US" smtClean="0"/>
              <a:t>3/8/2018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8073E54-D085-4E2E-B9A5-A53D7E51940E}" type="slidenum">
              <a:rPr lang="en-US" smtClean="0"/>
              <a:t>‹#›</a:t>
            </a:fld>
            <a:endParaRPr lang="en-US" dirty="0"/>
          </a:p>
        </p:txBody>
      </p:sp>
    </p:spTree>
    <p:extLst>
      <p:ext uri="{BB962C8B-B14F-4D97-AF65-F5344CB8AC3E}">
        <p14:creationId xmlns:p14="http://schemas.microsoft.com/office/powerpoint/2010/main" val="26307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10</a:t>
            </a:fld>
            <a:endParaRPr lang="en-US" dirty="0"/>
          </a:p>
        </p:txBody>
      </p:sp>
    </p:spTree>
    <p:extLst>
      <p:ext uri="{BB962C8B-B14F-4D97-AF65-F5344CB8AC3E}">
        <p14:creationId xmlns:p14="http://schemas.microsoft.com/office/powerpoint/2010/main" val="3987922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43</a:t>
            </a:fld>
            <a:endParaRPr lang="en-US" dirty="0"/>
          </a:p>
        </p:txBody>
      </p:sp>
    </p:spTree>
    <p:extLst>
      <p:ext uri="{BB962C8B-B14F-4D97-AF65-F5344CB8AC3E}">
        <p14:creationId xmlns:p14="http://schemas.microsoft.com/office/powerpoint/2010/main" val="19446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Answers:</a:t>
            </a:r>
          </a:p>
          <a:p>
            <a:endParaRPr lang="en-US" b="1" dirty="0"/>
          </a:p>
          <a:p>
            <a:r>
              <a:rPr lang="en-US" sz="1200" b="1" kern="1200" dirty="0">
                <a:solidFill>
                  <a:schemeClr val="tx1"/>
                </a:solidFill>
                <a:effectLst/>
                <a:latin typeface="+mn-lt"/>
                <a:ea typeface="+mn-ea"/>
                <a:cs typeface="+mn-cs"/>
              </a:rPr>
              <a:t>1. Integrated change control</a:t>
            </a:r>
            <a:r>
              <a:rPr lang="en-US" sz="1200" kern="1200" dirty="0">
                <a:solidFill>
                  <a:schemeClr val="tx1"/>
                </a:solidFill>
                <a:effectLst/>
                <a:latin typeface="+mn-lt"/>
                <a:ea typeface="+mn-ea"/>
                <a:cs typeface="+mn-cs"/>
              </a:rPr>
              <a:t> processes help to manage the disruption resulting from requested changes and corrective actions across the project life cycle.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critical path</a:t>
            </a:r>
            <a:r>
              <a:rPr lang="en-US" sz="1200" kern="1200" dirty="0">
                <a:solidFill>
                  <a:schemeClr val="tx1"/>
                </a:solidFill>
                <a:effectLst/>
                <a:latin typeface="+mn-lt"/>
                <a:ea typeface="+mn-ea"/>
                <a:cs typeface="+mn-cs"/>
              </a:rPr>
              <a:t> is the longest path of tasks through a project.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The entire project is delayed.</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4. .</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Any change to the baseline is a deviation, or </a:t>
            </a:r>
            <a:r>
              <a:rPr lang="en-US" sz="1200" b="1" kern="1200" dirty="0">
                <a:solidFill>
                  <a:schemeClr val="tx1"/>
                </a:solidFill>
                <a:effectLst/>
                <a:latin typeface="+mn-lt"/>
                <a:ea typeface="+mn-ea"/>
                <a:cs typeface="+mn-cs"/>
              </a:rPr>
              <a:t>variance</a:t>
            </a:r>
            <a:r>
              <a:rPr lang="en-US" sz="1200" kern="1200" dirty="0">
                <a:solidFill>
                  <a:schemeClr val="tx1"/>
                </a:solidFill>
                <a:effectLst/>
                <a:latin typeface="+mn-lt"/>
                <a:ea typeface="+mn-ea"/>
                <a:cs typeface="+mn-cs"/>
              </a:rPr>
              <a:t>, to the plan—and it needs to be documented.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 </a:t>
            </a:r>
            <a:r>
              <a:rPr lang="en-US" sz="1200" b="1" kern="1200">
                <a:solidFill>
                  <a:schemeClr val="tx1"/>
                </a:solidFill>
                <a:effectLst/>
                <a:latin typeface="+mn-lt"/>
                <a:ea typeface="+mn-ea"/>
                <a:cs typeface="+mn-cs"/>
              </a:rPr>
              <a:t>Lessons learned </a:t>
            </a:r>
            <a:r>
              <a:rPr lang="en-US" sz="1200" kern="1200">
                <a:solidFill>
                  <a:schemeClr val="tx1"/>
                </a:solidFill>
                <a:effectLst/>
                <a:latin typeface="+mn-lt"/>
                <a:ea typeface="+mn-ea"/>
                <a:cs typeface="+mn-cs"/>
              </a:rPr>
              <a:t>are identified during the post-project review, or </a:t>
            </a:r>
            <a:r>
              <a:rPr lang="en-US" sz="1200" b="1" kern="1200">
                <a:solidFill>
                  <a:schemeClr val="tx1"/>
                </a:solidFill>
                <a:effectLst/>
                <a:latin typeface="+mn-lt"/>
                <a:ea typeface="+mn-ea"/>
                <a:cs typeface="+mn-cs"/>
              </a:rPr>
              <a:t>post mortem</a:t>
            </a:r>
            <a:r>
              <a:rPr lang="en-US" sz="1200" kern="120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44</a:t>
            </a:fld>
            <a:endParaRPr lang="en-US" dirty="0"/>
          </a:p>
        </p:txBody>
      </p:sp>
    </p:spTree>
    <p:extLst>
      <p:ext uri="{BB962C8B-B14F-4D97-AF65-F5344CB8AC3E}">
        <p14:creationId xmlns:p14="http://schemas.microsoft.com/office/powerpoint/2010/main" val="194397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45</a:t>
            </a:fld>
            <a:endParaRPr lang="en-US" dirty="0"/>
          </a:p>
        </p:txBody>
      </p:sp>
    </p:spTree>
    <p:extLst>
      <p:ext uri="{BB962C8B-B14F-4D97-AF65-F5344CB8AC3E}">
        <p14:creationId xmlns:p14="http://schemas.microsoft.com/office/powerpoint/2010/main" val="199792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Answers:</a:t>
            </a:r>
          </a:p>
          <a:p>
            <a:endParaRPr lang="en-US" b="1" dirty="0"/>
          </a:p>
          <a:p>
            <a:r>
              <a:rPr lang="en-US" sz="1200" b="1" kern="12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systems development life cycle (SDLC)</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stages are planning; analysis; design; implementation/testing, and support/maintenance. </a:t>
            </a:r>
            <a:r>
              <a:rPr lang="en-US" sz="1200" kern="1200" dirty="0">
                <a:solidFill>
                  <a:schemeClr val="tx1"/>
                </a:solidFill>
                <a:effectLst/>
                <a:latin typeface="+mn-lt"/>
                <a:ea typeface="+mn-ea"/>
                <a:cs typeface="+mn-cs"/>
              </a:rPr>
              <a:t> Each process consists of well-defined tasks that depend on the scope of the project. The processes are iterative, which means that they are revised when new information or conditions make a revision the smart thing to do. Iteration does not mean that system development should be subject to infinite revisions or scope creep.</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t>
            </a:r>
            <a:r>
              <a:rPr lang="en-US" sz="1200" b="0" i="0" u="none" strike="noStrike" kern="1200" baseline="0" dirty="0">
                <a:solidFill>
                  <a:schemeClr val="tx1"/>
                </a:solidFill>
                <a:latin typeface="+mn-lt"/>
                <a:ea typeface="+mn-ea"/>
                <a:cs typeface="+mn-cs"/>
              </a:rPr>
              <a:t>The deliverable from the planning stage is a Project Plan. The deliverable from the systems analysis stage is the Systems Proposal. The deliverable from the design stage is the System Design Specification.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The feasibility study determines the probability of success of the proposed project and provides a rough assessment of the project‘s technical, economic, organizational, and behavioral feasibility. The feasibility study is critically important to the systems development process because, done properly, the study can prevent organizations from making expensive mistakes, such as creating systems that will not work, that will not work efficiently, or that people cannot or will not use. The Census Bureau case in </a:t>
            </a:r>
            <a:r>
              <a:rPr lang="en-US" sz="1200" i="1" kern="1200" dirty="0">
                <a:solidFill>
                  <a:schemeClr val="tx1"/>
                </a:solidFill>
                <a:effectLst/>
                <a:latin typeface="+mn-lt"/>
                <a:ea typeface="+mn-ea"/>
                <a:cs typeface="+mn-cs"/>
              </a:rPr>
              <a:t>IT at Work 13.1</a:t>
            </a:r>
            <a:r>
              <a:rPr lang="en-US" sz="1200" kern="1200" dirty="0">
                <a:solidFill>
                  <a:schemeClr val="tx1"/>
                </a:solidFill>
                <a:effectLst/>
                <a:latin typeface="+mn-lt"/>
                <a:ea typeface="+mn-ea"/>
                <a:cs typeface="+mn-cs"/>
              </a:rPr>
              <a:t> is an example. The various feasibility analyses also give the stakeholders an opportunity to decide what metrics to use to measure how a proposed system meets their objectives.</a:t>
            </a:r>
          </a:p>
          <a:p>
            <a:r>
              <a:rPr lang="en-US" sz="1200" kern="1200" dirty="0">
                <a:solidFill>
                  <a:schemeClr val="tx1"/>
                </a:solidFill>
                <a:effectLst/>
                <a:latin typeface="+mn-lt"/>
                <a:ea typeface="+mn-ea"/>
                <a:cs typeface="+mn-cs"/>
              </a:rPr>
              <a:t>After the feasibility analysis, a “Go/No-Go” decision is reached. The project sponsor and project manager sign off on the decision. If it is a no-go decision, the project is put on the shelf until conditions are more favorable, or the project is discarded. If the decision is “go,” then the system development project proceeds.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a:t>
            </a:r>
            <a:r>
              <a:rPr lang="en-US" sz="1200" b="0" i="0" u="none" strike="noStrike" kern="1200" baseline="0" dirty="0">
                <a:solidFill>
                  <a:schemeClr val="tx1"/>
                </a:solidFill>
                <a:latin typeface="+mn-lt"/>
                <a:ea typeface="+mn-ea"/>
                <a:cs typeface="+mn-cs"/>
              </a:rPr>
              <a:t>The SDLC is an iterative process, not a linear one. This means that when results from one stage are assessed they can be revised, if needed, and a previous stage can be revisited before continuing onto the next stage.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 Four conversion strategies are parallel, direct cut over, pilot, and phased.</a:t>
            </a:r>
          </a:p>
          <a:p>
            <a:r>
              <a:rPr lang="en-US" sz="120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In a parallel conversion, the old system and the new system operate simultaneously for a period of time. That is, both systems process the same data at the same time, and the outputs are compared. This type of conversion is the most expensive but least risky.</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In a direct conversion, the old system is cut off and the new system is turned on at a certain point in time. This type of conversion is the least expensive, but it is the most risky if the new system does not work as planned.</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A pilot conversion introduces the new system in one location to test it out. After the new system works properly, it is rolled out.</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A phased conversion introduces components of the new system, such as individual modules, in stages. Each module is assessed, and, when it works properly, other modules are introduced until the entire new system is operational.</a:t>
            </a:r>
          </a:p>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11</a:t>
            </a:fld>
            <a:endParaRPr lang="en-US" dirty="0"/>
          </a:p>
        </p:txBody>
      </p:sp>
    </p:spTree>
    <p:extLst>
      <p:ext uri="{BB962C8B-B14F-4D97-AF65-F5344CB8AC3E}">
        <p14:creationId xmlns:p14="http://schemas.microsoft.com/office/powerpoint/2010/main" val="5619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Answers:</a:t>
            </a:r>
          </a:p>
          <a:p>
            <a:endParaRPr lang="en-US" b="1" dirty="0"/>
          </a:p>
          <a:p>
            <a:pPr marL="228600" indent="-228600">
              <a:buAutoNum type="arabicPeriod"/>
            </a:pPr>
            <a:r>
              <a:rPr lang="en-US" sz="1200" b="0" i="0" u="none" strike="noStrike" kern="1200" baseline="0" dirty="0">
                <a:solidFill>
                  <a:schemeClr val="tx1"/>
                </a:solidFill>
                <a:latin typeface="+mn-lt"/>
                <a:ea typeface="+mn-ea"/>
                <a:cs typeface="+mn-cs"/>
              </a:rPr>
              <a:t>The major systems development methodologies are waterfall, object-oriented and agile. </a:t>
            </a:r>
          </a:p>
          <a:p>
            <a:pPr marL="0" indent="0">
              <a:buNone/>
            </a:pP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t>
            </a:r>
            <a:r>
              <a:rPr lang="en-US" sz="1200" b="0" i="0" u="none" strike="noStrike" kern="1200" baseline="0" dirty="0">
                <a:solidFill>
                  <a:schemeClr val="tx1"/>
                </a:solidFill>
                <a:latin typeface="+mn-lt"/>
                <a:ea typeface="+mn-ea"/>
                <a:cs typeface="+mn-cs"/>
              </a:rPr>
              <a:t>Agile uses an </a:t>
            </a:r>
            <a:r>
              <a:rPr lang="en-US" sz="1200" b="0" i="1" u="none" strike="noStrike" kern="1200" baseline="0" dirty="0">
                <a:solidFill>
                  <a:schemeClr val="tx1"/>
                </a:solidFill>
                <a:latin typeface="+mn-lt"/>
                <a:ea typeface="+mn-ea"/>
                <a:cs typeface="+mn-cs"/>
              </a:rPr>
              <a:t>iterative, incremental approach </a:t>
            </a:r>
            <a:r>
              <a:rPr lang="en-US" sz="1200" b="0" i="0" u="none" strike="noStrike" kern="1200" baseline="0" dirty="0">
                <a:solidFill>
                  <a:schemeClr val="tx1"/>
                </a:solidFill>
                <a:latin typeface="+mn-lt"/>
                <a:ea typeface="+mn-ea"/>
                <a:cs typeface="+mn-cs"/>
              </a:rPr>
              <a:t>to overcome the disadvantages of the </a:t>
            </a:r>
            <a:r>
              <a:rPr lang="en-US" sz="1200" b="0" i="1" u="none" strike="noStrike" kern="1200" baseline="0" dirty="0">
                <a:solidFill>
                  <a:schemeClr val="tx1"/>
                </a:solidFill>
                <a:latin typeface="+mn-lt"/>
                <a:ea typeface="+mn-ea"/>
                <a:cs typeface="+mn-cs"/>
              </a:rPr>
              <a:t>sequential</a:t>
            </a:r>
            <a:r>
              <a:rPr lang="en-US" sz="1200" b="0" i="0" u="none" strike="noStrike" kern="1200" baseline="0" dirty="0">
                <a:solidFill>
                  <a:schemeClr val="tx1"/>
                </a:solidFill>
                <a:latin typeface="+mn-lt"/>
                <a:ea typeface="+mn-ea"/>
                <a:cs typeface="+mn-cs"/>
              </a:rPr>
              <a:t> Waterfall Model.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Organizations need to be flexible in developing information systems to be able to respond to </a:t>
            </a:r>
            <a:r>
              <a:rPr lang="en-US" sz="1200" b="0" i="0" u="none" strike="noStrike" kern="1200" baseline="0" dirty="0">
                <a:solidFill>
                  <a:schemeClr val="tx1"/>
                </a:solidFill>
                <a:latin typeface="+mn-lt"/>
                <a:ea typeface="+mn-ea"/>
                <a:cs typeface="+mn-cs"/>
              </a:rPr>
              <a:t>problems of rapid change occurring in the on demand economy, such as changes in market forces, system requirements and project staff.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a:t>
            </a:r>
            <a:r>
              <a:rPr lang="en-US" sz="1200" b="0" i="0" u="none" strike="noStrike" kern="1200" baseline="0" dirty="0">
                <a:solidFill>
                  <a:schemeClr val="tx1"/>
                </a:solidFill>
                <a:latin typeface="+mn-lt"/>
                <a:ea typeface="+mn-ea"/>
                <a:cs typeface="+mn-cs"/>
              </a:rPr>
              <a:t>Organizations that use DevOps have reported significant benefits such as shorter time to market, </a:t>
            </a:r>
            <a:r>
              <a:rPr lang="en-US" sz="1200" b="0" i="0" u="none" strike="noStrike" kern="1200" baseline="0" dirty="0" err="1">
                <a:solidFill>
                  <a:schemeClr val="tx1"/>
                </a:solidFill>
                <a:latin typeface="+mn-lt"/>
                <a:ea typeface="+mn-ea"/>
                <a:cs typeface="+mn-cs"/>
              </a:rPr>
              <a:t>im</a:t>
            </a:r>
            <a:r>
              <a:rPr lang="en-US" sz="1200" b="0" i="0" u="none" strike="noStrike" kern="1200" baseline="0" dirty="0">
                <a:solidFill>
                  <a:schemeClr val="tx1"/>
                </a:solidFill>
                <a:latin typeface="+mn-lt"/>
                <a:ea typeface="+mn-ea"/>
                <a:cs typeface="+mn-cs"/>
              </a:rPr>
              <a:t>-proved customer satisfaction, better product quality, more reliable release, improved productivity and efficiency, and the ability to build the right product. </a:t>
            </a:r>
            <a:endParaRPr lang="en-US" b="1" dirty="0"/>
          </a:p>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19</a:t>
            </a:fld>
            <a:endParaRPr lang="en-US" dirty="0"/>
          </a:p>
        </p:txBody>
      </p:sp>
    </p:spTree>
    <p:extLst>
      <p:ext uri="{BB962C8B-B14F-4D97-AF65-F5344CB8AC3E}">
        <p14:creationId xmlns:p14="http://schemas.microsoft.com/office/powerpoint/2010/main" val="105660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23</a:t>
            </a:fld>
            <a:endParaRPr lang="en-US" dirty="0"/>
          </a:p>
        </p:txBody>
      </p:sp>
    </p:spTree>
    <p:extLst>
      <p:ext uri="{BB962C8B-B14F-4D97-AF65-F5344CB8AC3E}">
        <p14:creationId xmlns:p14="http://schemas.microsoft.com/office/powerpoint/2010/main" val="309980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24</a:t>
            </a:fld>
            <a:endParaRPr lang="en-US" dirty="0"/>
          </a:p>
        </p:txBody>
      </p:sp>
    </p:spTree>
    <p:extLst>
      <p:ext uri="{BB962C8B-B14F-4D97-AF65-F5344CB8AC3E}">
        <p14:creationId xmlns:p14="http://schemas.microsoft.com/office/powerpoint/2010/main" val="13667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Answers:</a:t>
            </a:r>
          </a:p>
          <a:p>
            <a:endParaRPr lang="en-US" b="1" dirty="0"/>
          </a:p>
          <a:p>
            <a:r>
              <a:rPr lang="en-US" sz="1200" b="1" kern="12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Projects differ from operations or business as usual based on these characteristics of a project:</a:t>
            </a:r>
          </a:p>
          <a:p>
            <a:pPr lvl="0"/>
            <a:r>
              <a:rPr lang="en-US" sz="1200" kern="1200" dirty="0">
                <a:solidFill>
                  <a:schemeClr val="tx1"/>
                </a:solidFill>
                <a:effectLst/>
                <a:latin typeface="+mn-lt"/>
                <a:ea typeface="+mn-ea"/>
                <a:cs typeface="+mn-cs"/>
              </a:rPr>
              <a:t>Clearly defined scope, deliverables, and results</a:t>
            </a:r>
          </a:p>
          <a:p>
            <a:pPr lvl="0"/>
            <a:r>
              <a:rPr lang="en-US" sz="1200" kern="1200" dirty="0">
                <a:solidFill>
                  <a:schemeClr val="tx1"/>
                </a:solidFill>
                <a:effectLst/>
                <a:latin typeface="+mn-lt"/>
                <a:ea typeface="+mn-ea"/>
                <a:cs typeface="+mn-cs"/>
              </a:rPr>
              <a:t>An estimated time frame or schedule that is subject to a high degree of uncertainty</a:t>
            </a:r>
          </a:p>
          <a:p>
            <a:pPr lvl="0"/>
            <a:r>
              <a:rPr lang="en-US" sz="1200" kern="1200" dirty="0">
                <a:solidFill>
                  <a:schemeClr val="tx1"/>
                </a:solidFill>
                <a:effectLst/>
                <a:latin typeface="+mn-lt"/>
                <a:ea typeface="+mn-ea"/>
                <a:cs typeface="+mn-cs"/>
              </a:rPr>
              <a:t>An estimated budget that is subject to a high degree of uncertainty</a:t>
            </a:r>
          </a:p>
          <a:p>
            <a:pPr lvl="0"/>
            <a:r>
              <a:rPr lang="en-US" sz="1200" kern="1200" dirty="0">
                <a:solidFill>
                  <a:schemeClr val="tx1"/>
                </a:solidFill>
                <a:effectLst/>
                <a:latin typeface="+mn-lt"/>
                <a:ea typeface="+mn-ea"/>
                <a:cs typeface="+mn-cs"/>
              </a:rPr>
              <a:t>The requirement of extensive interaction among participants</a:t>
            </a:r>
          </a:p>
          <a:p>
            <a:pPr lvl="0"/>
            <a:r>
              <a:rPr lang="en-US" sz="1200" kern="1200" dirty="0">
                <a:solidFill>
                  <a:schemeClr val="tx1"/>
                </a:solidFill>
                <a:effectLst/>
                <a:latin typeface="+mn-lt"/>
                <a:ea typeface="+mn-ea"/>
                <a:cs typeface="+mn-cs"/>
              </a:rPr>
              <a:t>Tasks that may compete or conflict with other business activities, which makes planning and scheduling difficult</a:t>
            </a:r>
          </a:p>
          <a:p>
            <a:pPr lvl="0"/>
            <a:r>
              <a:rPr lang="en-US" sz="1200" kern="1200" dirty="0">
                <a:solidFill>
                  <a:schemeClr val="tx1"/>
                </a:solidFill>
                <a:effectLst/>
                <a:latin typeface="+mn-lt"/>
                <a:ea typeface="+mn-ea"/>
                <a:cs typeface="+mn-cs"/>
              </a:rPr>
              <a:t>Risky but with a high profit potential or benefits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The triple constraint refers to the three attributes that must be managed effectively for successful completion and closure of any project:</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Scope</a:t>
            </a:r>
            <a:r>
              <a:rPr lang="en-US" sz="1200" kern="1200" dirty="0">
                <a:solidFill>
                  <a:schemeClr val="tx1"/>
                </a:solidFill>
                <a:effectLst/>
                <a:latin typeface="+mn-lt"/>
                <a:ea typeface="+mn-ea"/>
                <a:cs typeface="+mn-cs"/>
              </a:rPr>
              <a:t>. The project scope is the definition of what the project is supposed to accomplish—its outcomes or deliverables. Scope is measured in terms of the project size, goals, and requirements.</a:t>
            </a:r>
          </a:p>
          <a:p>
            <a:pPr lvl="0"/>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A project is made up of tasks. Each task has a start date and an end date. The duration of a project extends from the start date of the first task to the finish date of the last task. Time needed to produce the deliverables is naturally related to the scope and availability of resources allocated to the project.</a:t>
            </a:r>
          </a:p>
          <a:p>
            <a:pPr lvl="0"/>
            <a:r>
              <a:rPr lang="en-US" sz="1200" b="1" kern="1200" dirty="0">
                <a:solidFill>
                  <a:schemeClr val="tx1"/>
                </a:solidFill>
                <a:effectLst/>
                <a:latin typeface="+mn-lt"/>
                <a:ea typeface="+mn-ea"/>
                <a:cs typeface="+mn-cs"/>
              </a:rPr>
              <a:t>Cost</a:t>
            </a:r>
            <a:r>
              <a:rPr lang="en-US" sz="1200" kern="1200" dirty="0">
                <a:solidFill>
                  <a:schemeClr val="tx1"/>
                </a:solidFill>
                <a:effectLst/>
                <a:latin typeface="+mn-lt"/>
                <a:ea typeface="+mn-ea"/>
                <a:cs typeface="+mn-cs"/>
              </a:rPr>
              <a:t>. This is the estimation of the amount of money that will be required to complete the project. Cost itself encompasses various things, such as resources, labor rates for contractors, risk estimates, and bills of materials, et cetera. All aspects of the project that have a monetary component are made part of the overall cost structure. Projects are approved subject to their costs.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3. </a:t>
            </a:r>
            <a:r>
              <a:rPr lang="en-US" sz="1200" b="0" i="0" u="none" strike="noStrike" kern="1200" baseline="0" dirty="0">
                <a:solidFill>
                  <a:schemeClr val="tx1"/>
                </a:solidFill>
                <a:latin typeface="+mn-lt"/>
                <a:ea typeface="+mn-ea"/>
                <a:cs typeface="+mn-cs"/>
              </a:rPr>
              <a:t>The five phases or process groups of project management are: Initiating, Planning, Executing, Monitoring/Controlling and Closing.</a:t>
            </a:r>
          </a:p>
          <a:p>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4. </a:t>
            </a:r>
            <a:r>
              <a:rPr lang="en-US" sz="1200" b="0" i="0" u="none" strike="noStrike" kern="1200" baseline="0" dirty="0">
                <a:solidFill>
                  <a:schemeClr val="tx1"/>
                </a:solidFill>
                <a:latin typeface="+mn-lt"/>
                <a:ea typeface="+mn-ea"/>
                <a:cs typeface="+mn-cs"/>
              </a:rPr>
              <a:t>Not using a structured project management approach is the biggest IT project mistake a business can make. Project management helps keep projects on schedule and on budget. A good project management plan identifies anticipated costs early on to develop a realistic budget. Using resource conflict solutions, project managers can minimize the effect of funding a new project on operating capital by optimizing the allocation of workers. Coordinating tasks and clearly identifying goals or deliverables within phases reduce inefficiencies in time management that can result in being over budget.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27</a:t>
            </a:fld>
            <a:endParaRPr lang="en-US" dirty="0"/>
          </a:p>
        </p:txBody>
      </p:sp>
    </p:spTree>
    <p:extLst>
      <p:ext uri="{BB962C8B-B14F-4D97-AF65-F5344CB8AC3E}">
        <p14:creationId xmlns:p14="http://schemas.microsoft.com/office/powerpoint/2010/main" val="103060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28</a:t>
            </a:fld>
            <a:endParaRPr lang="en-US" dirty="0"/>
          </a:p>
        </p:txBody>
      </p:sp>
    </p:spTree>
    <p:extLst>
      <p:ext uri="{BB962C8B-B14F-4D97-AF65-F5344CB8AC3E}">
        <p14:creationId xmlns:p14="http://schemas.microsoft.com/office/powerpoint/2010/main" val="87689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Answers:</a:t>
            </a:r>
          </a:p>
          <a:p>
            <a:endParaRPr lang="en-US" b="1" dirty="0"/>
          </a:p>
          <a:p>
            <a:r>
              <a:rPr lang="en-US" sz="1200" b="1" kern="12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If the business case is accepted, a statement of work (SOW) is prepared.</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Milestones are used to manage the project work effort, monitor results, and report meaningful status to project stakeholders.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responsibility matrix</a:t>
            </a:r>
            <a:r>
              <a:rPr lang="en-US" sz="1200" kern="1200" dirty="0">
                <a:solidFill>
                  <a:schemeClr val="tx1"/>
                </a:solidFill>
                <a:effectLst/>
                <a:latin typeface="+mn-lt"/>
                <a:ea typeface="+mn-ea"/>
                <a:cs typeface="+mn-cs"/>
              </a:rPr>
              <a:t> shows who has primary responsibility and who has support responsibility for the activities listed in the WBS.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Gantt chart</a:t>
            </a:r>
            <a:r>
              <a:rPr lang="en-US" sz="1200" kern="1200" dirty="0">
                <a:solidFill>
                  <a:schemeClr val="tx1"/>
                </a:solidFill>
                <a:effectLst/>
                <a:latin typeface="+mn-lt"/>
                <a:ea typeface="+mn-ea"/>
                <a:cs typeface="+mn-cs"/>
              </a:rPr>
              <a:t> is a horizontal bar chart that graphically displays the project schedule.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35</a:t>
            </a:fld>
            <a:endParaRPr lang="en-US" dirty="0"/>
          </a:p>
        </p:txBody>
      </p:sp>
    </p:spTree>
    <p:extLst>
      <p:ext uri="{BB962C8B-B14F-4D97-AF65-F5344CB8AC3E}">
        <p14:creationId xmlns:p14="http://schemas.microsoft.com/office/powerpoint/2010/main" val="139823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36</a:t>
            </a:fld>
            <a:endParaRPr lang="en-US" dirty="0"/>
          </a:p>
        </p:txBody>
      </p:sp>
    </p:spTree>
    <p:extLst>
      <p:ext uri="{BB962C8B-B14F-4D97-AF65-F5344CB8AC3E}">
        <p14:creationId xmlns:p14="http://schemas.microsoft.com/office/powerpoint/2010/main" val="1316111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Calibri Light" charset="0"/>
                <a:ea typeface="Calibri Light" charset="0"/>
                <a:cs typeface="Calibri Light" charset="0"/>
              </a:defRPr>
            </a:lvl1pPr>
          </a:lstStyle>
          <a:p>
            <a:r>
              <a:rPr lang="en-US" dirty="0"/>
              <a:t>Click to Edit Book Title</a:t>
            </a:r>
          </a:p>
        </p:txBody>
      </p:sp>
      <p:sp>
        <p:nvSpPr>
          <p:cNvPr id="25" name="Edition"/>
          <p:cNvSpPr>
            <a:spLocks noGrp="1"/>
          </p:cNvSpPr>
          <p:nvPr>
            <p:ph sz="quarter" idx="17" hasCustomPrompt="1"/>
          </p:nvPr>
        </p:nvSpPr>
        <p:spPr>
          <a:xfrm>
            <a:off x="152400" y="1752600"/>
            <a:ext cx="8839200" cy="609600"/>
          </a:xfrm>
          <a:prstGeom prst="rect">
            <a:avLst/>
          </a:prstGeom>
        </p:spPr>
        <p:txBody>
          <a:bodyPr/>
          <a:lstStyle>
            <a:lvl1pPr marL="0" indent="0" algn="ctr">
              <a:buNone/>
              <a:defRPr sz="2900" b="1" i="0" baseline="0">
                <a:latin typeface="Calibri" charset="0"/>
                <a:ea typeface="Calibri" charset="0"/>
                <a:cs typeface="Calibri" charset="0"/>
              </a:defRPr>
            </a:lvl1pPr>
          </a:lstStyle>
          <a:p>
            <a:pPr lvl="0"/>
            <a:r>
              <a:rPr lang="en-US" sz="2900" b="1" i="0" dirty="0">
                <a:latin typeface="Source Sans Pro" charset="0"/>
                <a:ea typeface="Source Sans Pro" charset="0"/>
                <a:cs typeface="Source Sans Pro" charset="0"/>
              </a:rPr>
              <a:t>Third Edition</a:t>
            </a:r>
            <a:endParaRPr lang="en-US" dirty="0"/>
          </a:p>
        </p:txBody>
      </p:sp>
      <p:sp>
        <p:nvSpPr>
          <p:cNvPr id="27" name="Author"/>
          <p:cNvSpPr>
            <a:spLocks noGrp="1"/>
          </p:cNvSpPr>
          <p:nvPr>
            <p:ph sz="quarter" idx="18" hasCustomPrompt="1"/>
          </p:nvPr>
        </p:nvSpPr>
        <p:spPr>
          <a:xfrm>
            <a:off x="152400" y="2362200"/>
            <a:ext cx="8839200" cy="685800"/>
          </a:xfrm>
          <a:prstGeom prst="rect">
            <a:avLst/>
          </a:prstGeom>
        </p:spPr>
        <p:txBody>
          <a:bodyPr/>
          <a:lstStyle>
            <a:lvl1pPr marL="0" indent="0" algn="ctr">
              <a:buNone/>
              <a:defRPr b="0" i="0" baseline="0">
                <a:solidFill>
                  <a:schemeClr val="accent2"/>
                </a:solidFill>
                <a:latin typeface="Calibri" charset="0"/>
                <a:ea typeface="Calibri" charset="0"/>
                <a:cs typeface="Calibri" charset="0"/>
              </a:defRPr>
            </a:lvl1pPr>
          </a:lstStyle>
          <a:p>
            <a:pPr lvl="0"/>
            <a:r>
              <a:rPr lang="en-US" b="0" i="0" dirty="0">
                <a:latin typeface="Source Sans Pro" charset="0"/>
                <a:ea typeface="Source Sans Pro" charset="0"/>
                <a:cs typeface="Source Sans Pro" charset="0"/>
              </a:rPr>
              <a:t>David Klein</a:t>
            </a:r>
            <a:endParaRPr lang="en-US" dirty="0"/>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chemeClr val="accent1"/>
                </a:solidFill>
                <a:latin typeface="Calibri" charset="0"/>
                <a:ea typeface="Calibri" charset="0"/>
                <a:cs typeface="Calibri" charset="0"/>
              </a:defRPr>
            </a:lvl1pPr>
          </a:lstStyle>
          <a:p>
            <a:pPr lvl="0"/>
            <a:r>
              <a:rPr lang="en-US" dirty="0"/>
              <a:t>Chapter 1</a:t>
            </a:r>
          </a:p>
        </p:txBody>
      </p:sp>
      <p:sp>
        <p:nvSpPr>
          <p:cNvPr id="31" name="CT"/>
          <p:cNvSpPr>
            <a:spLocks noGrp="1"/>
          </p:cNvSpPr>
          <p:nvPr>
            <p:ph sz="quarter" idx="20" hasCustomPrompt="1"/>
          </p:nvPr>
        </p:nvSpPr>
        <p:spPr>
          <a:xfrm>
            <a:off x="152400" y="4267200"/>
            <a:ext cx="8839200" cy="2438400"/>
          </a:xfrm>
          <a:prstGeom prst="rect">
            <a:avLst/>
          </a:prstGeom>
        </p:spPr>
        <p:txBody>
          <a:bodyPr anchor="ctr"/>
          <a:lstStyle>
            <a:lvl1pPr marL="0" indent="0" algn="ctr">
              <a:buNone/>
              <a:defRPr sz="3800" b="0" i="0">
                <a:latin typeface="Calibri" charset="0"/>
                <a:ea typeface="Calibri" charset="0"/>
                <a:cs typeface="Calibri"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Tree>
    <p:extLst>
      <p:ext uri="{BB962C8B-B14F-4D97-AF65-F5344CB8AC3E}">
        <p14:creationId xmlns:p14="http://schemas.microsoft.com/office/powerpoint/2010/main" val="82637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Calibri" charset="0"/>
                <a:ea typeface="Calibri" charset="0"/>
                <a:cs typeface="Calibri" charset="0"/>
              </a:defRPr>
            </a:lvl1pPr>
            <a:lvl2pPr marL="803275" indent="-282575">
              <a:tabLst/>
              <a:defRPr sz="2400" b="0" i="0" baseline="0">
                <a:latin typeface="Calibri" charset="0"/>
                <a:ea typeface="Calibri" charset="0"/>
                <a:cs typeface="Calibri"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charset="0"/>
                <a:ea typeface="Calibri" charset="0"/>
                <a:cs typeface="Calibri"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34037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charset="0"/>
                <a:ea typeface="Calibri" charset="0"/>
                <a:cs typeface="Calibri"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05187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charset="0"/>
                <a:ea typeface="Calibri" charset="0"/>
                <a:cs typeface="Calibri"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charset="0"/>
                <a:ea typeface="Calibri" charset="0"/>
                <a:cs typeface="Calibri"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41006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5" name="Content Placeholder 4"/>
          <p:cNvSpPr>
            <a:spLocks noGrp="1"/>
          </p:cNvSpPr>
          <p:nvPr>
            <p:ph sz="quarter" idx="15" hasCustomPrompt="1"/>
          </p:nvPr>
        </p:nvSpPr>
        <p:spPr>
          <a:xfrm>
            <a:off x="304800" y="1752600"/>
            <a:ext cx="8534400" cy="4419600"/>
          </a:xfrm>
          <a:prstGeom prst="rect">
            <a:avLst/>
          </a:prstGeom>
        </p:spPr>
        <p:txBody>
          <a:bodyPr/>
          <a:lstStyle>
            <a:lvl1pPr marL="0" indent="0">
              <a:buNone/>
              <a:defRPr sz="2800" baseline="0"/>
            </a:lvl1pPr>
            <a:lvl2pPr marL="457200" indent="-446088">
              <a:spcBef>
                <a:spcPts val="2000"/>
              </a:spcBef>
              <a:buFont typeface="+mj-lt"/>
              <a:buNone/>
              <a:tabLst/>
              <a:defRPr sz="2800">
                <a:solidFill>
                  <a:schemeClr val="accent2"/>
                </a:solidFill>
              </a:defRPr>
            </a:lvl2pPr>
            <a:lvl3pPr marL="688975" indent="-400050">
              <a:spcBef>
                <a:spcPts val="1000"/>
              </a:spcBef>
              <a:buClr>
                <a:schemeClr val="accent2"/>
              </a:buClr>
              <a:buFont typeface="+mj-lt"/>
              <a:buAutoNum type="arabicPeriod"/>
              <a:tabLst/>
              <a:defRPr sz="2800"/>
            </a:lvl3pPr>
            <a:lvl4pPr marL="1371600" indent="0">
              <a:buNone/>
              <a:defRPr sz="2800"/>
            </a:lvl4pPr>
            <a:lvl5pPr marL="1828800" indent="0">
              <a:buNone/>
              <a:defRPr sz="2800"/>
            </a:lvl5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©2017 John Wiley &amp; Son, Inc. </a:t>
            </a:r>
          </a:p>
        </p:txBody>
      </p:sp>
    </p:spTree>
    <p:extLst>
      <p:ext uri="{BB962C8B-B14F-4D97-AF65-F5344CB8AC3E}">
        <p14:creationId xmlns:p14="http://schemas.microsoft.com/office/powerpoint/2010/main" val="19563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Slide: Version B">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20738"/>
            <a:ext cx="8534400" cy="4970462"/>
          </a:xfrm>
          <a:prstGeom prst="rect">
            <a:avLst/>
          </a:prstGeom>
        </p:spPr>
        <p:txBody>
          <a:bodyPr/>
          <a:lstStyle>
            <a:lvl1pPr marL="0" indent="0">
              <a:buNone/>
              <a:defRPr b="0" i="0">
                <a:latin typeface="Calibri" charset="0"/>
                <a:ea typeface="Calibri" charset="0"/>
                <a:cs typeface="Calibri" charset="0"/>
              </a:defRPr>
            </a:lvl1pPr>
          </a:lstStyle>
          <a:p>
            <a:pPr lvl="0"/>
            <a:endParaRPr lang="en-US" dirty="0"/>
          </a:p>
        </p:txBody>
      </p:sp>
      <p:sp>
        <p:nvSpPr>
          <p:cNvPr id="4" name="Title 3"/>
          <p:cNvSpPr>
            <a:spLocks noGrp="1"/>
          </p:cNvSpPr>
          <p:nvPr>
            <p:ph type="title" hasCustomPrompt="1"/>
          </p:nvPr>
        </p:nvSpPr>
        <p:spPr>
          <a:xfrm>
            <a:off x="304800" y="5920581"/>
            <a:ext cx="8534400" cy="435770"/>
          </a:xfrm>
          <a:prstGeom prst="rect">
            <a:avLst/>
          </a:prstGeom>
        </p:spPr>
        <p:txBody>
          <a:bodyPr/>
          <a:lstStyle>
            <a:lvl1pPr algn="ctr">
              <a:defRPr b="0" i="0">
                <a:latin typeface="Calibri" charset="0"/>
                <a:ea typeface="Calibri" charset="0"/>
                <a:cs typeface="Calibri" charset="0"/>
              </a:defRPr>
            </a:lvl1pPr>
          </a:lstStyle>
          <a:p>
            <a:r>
              <a:rPr lang="en-US" dirty="0"/>
              <a:t>Image Title</a:t>
            </a:r>
          </a:p>
        </p:txBody>
      </p:sp>
      <p:sp>
        <p:nvSpPr>
          <p:cNvPr id="6" name="Slide Number Placeholder 5"/>
          <p:cNvSpPr>
            <a:spLocks noGrp="1"/>
          </p:cNvSpPr>
          <p:nvPr>
            <p:ph type="sldNum" sz="quarter" idx="12"/>
          </p:nvPr>
        </p:nvSpPr>
        <p:spPr>
          <a:xfrm>
            <a:off x="6457950" y="6356350"/>
            <a:ext cx="2381250" cy="365125"/>
          </a:xfrm>
        </p:spPr>
        <p:txBody>
          <a:bodyPr/>
          <a:lstStyle>
            <a:lvl1pPr>
              <a:defRPr b="0" i="0">
                <a:latin typeface="Calibri" charset="0"/>
                <a:ea typeface="Calibri" charset="0"/>
                <a:cs typeface="Calibri" charset="0"/>
              </a:defRPr>
            </a:lvl1pPr>
          </a:lstStyle>
          <a:p>
            <a:fld id="{42181430-7FCB-BA4C-90CE-EB7ACCC9EC50}" type="slidenum">
              <a:rPr lang="en-US" smtClean="0"/>
              <a:pPr/>
              <a:t>‹#›</a:t>
            </a:fld>
            <a:endParaRPr lang="en-US" dirty="0"/>
          </a:p>
        </p:txBody>
      </p:sp>
      <p:sp>
        <p:nvSpPr>
          <p:cNvPr id="5" name="Footer Placeholder 4"/>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22772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ey Term: Version B">
    <p:spTree>
      <p:nvGrpSpPr>
        <p:cNvPr id="1" name=""/>
        <p:cNvGrpSpPr/>
        <p:nvPr/>
      </p:nvGrpSpPr>
      <p:grpSpPr>
        <a:xfrm>
          <a:off x="0" y="0"/>
          <a:ext cx="0" cy="0"/>
          <a:chOff x="0" y="0"/>
          <a:chExt cx="0" cy="0"/>
        </a:xfrm>
      </p:grpSpPr>
      <p:sp>
        <p:nvSpPr>
          <p:cNvPr id="12" name="Title"/>
          <p:cNvSpPr>
            <a:spLocks noGrp="1"/>
          </p:cNvSpPr>
          <p:nvPr>
            <p:ph sz="quarter" idx="16" hasCustomPrompt="1"/>
          </p:nvPr>
        </p:nvSpPr>
        <p:spPr>
          <a:xfrm>
            <a:off x="304800" y="838201"/>
            <a:ext cx="8534400" cy="1066800"/>
          </a:xfrm>
          <a:prstGeom prst="rect">
            <a:avLst/>
          </a:prstGeom>
        </p:spPr>
        <p:txBody>
          <a:bodyPr/>
          <a:lstStyle>
            <a:lvl1pPr marL="0" indent="0">
              <a:buNone/>
              <a:defRPr sz="4000" b="0" i="0" baseline="0">
                <a:solidFill>
                  <a:schemeClr val="accent1"/>
                </a:solidFill>
                <a:latin typeface="Calibri" charset="0"/>
                <a:ea typeface="Calibri" charset="0"/>
                <a:cs typeface="Calibri" charset="0"/>
              </a:defRPr>
            </a:lvl1pPr>
          </a:lstStyle>
          <a:p>
            <a:pPr lvl="0"/>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Calibri" charset="0"/>
                <a:ea typeface="Calibri" charset="0"/>
                <a:cs typeface="Calibri"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808726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Figure caption"/>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Calibri" charset="0"/>
                <a:ea typeface="Calibri" charset="0"/>
                <a:cs typeface="Calibri"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052812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04800" y="743712"/>
            <a:ext cx="8534400" cy="990600"/>
          </a:xfrm>
          <a:prstGeom prst="rect">
            <a:avLst/>
          </a:prstGeom>
        </p:spPr>
        <p:txBody>
          <a:bodyPr/>
          <a:lstStyle>
            <a:lvl1pPr>
              <a:defRPr sz="4000" b="0" i="0">
                <a:solidFill>
                  <a:schemeClr val="accent2"/>
                </a:solidFill>
                <a:latin typeface="Calibri" charset="0"/>
                <a:ea typeface="Calibri" charset="0"/>
                <a:cs typeface="Calibri" charset="0"/>
              </a:defRPr>
            </a:lvl1pPr>
          </a:lstStyle>
          <a:p>
            <a:r>
              <a:rPr lang="en-US" dirty="0"/>
              <a:t>Learning Objectives</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lvl1pPr>
              <a:defRPr b="0" i="0">
                <a:latin typeface="Calibri" charset="0"/>
                <a:ea typeface="Calibri" charset="0"/>
                <a:cs typeface="Calibri" charset="0"/>
              </a:defRPr>
            </a:lvl1pPr>
          </a:lstStyle>
          <a:p>
            <a:fld id="{957104EA-F2AF-1046-9253-EE8D978719B5}" type="slidenum">
              <a:rPr lang="en-US" smtClean="0"/>
              <a:pPr/>
              <a:t>‹#›</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882321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6" name="Title"/>
          <p:cNvSpPr>
            <a:spLocks noGrp="1"/>
          </p:cNvSpPr>
          <p:nvPr>
            <p:ph type="title" hasCustomPrompt="1"/>
          </p:nvPr>
        </p:nvSpPr>
        <p:spPr>
          <a:xfrm>
            <a:off x="304800" y="743712"/>
            <a:ext cx="8534400" cy="990600"/>
          </a:xfrm>
          <a:prstGeom prst="rect">
            <a:avLst/>
          </a:prstGeom>
        </p:spPr>
        <p:txBody>
          <a:bodyPr/>
          <a:lstStyle>
            <a:lvl1pPr>
              <a:defRPr sz="4000" b="0" i="0">
                <a:solidFill>
                  <a:schemeClr val="accent2"/>
                </a:solidFill>
                <a:latin typeface="Calibri" charset="0"/>
                <a:ea typeface="Calibri" charset="0"/>
                <a:cs typeface="Calibri" charset="0"/>
              </a:defRPr>
            </a:lvl1pPr>
          </a:lstStyle>
          <a:p>
            <a:r>
              <a:rPr lang="en-US" dirty="0"/>
              <a:t>Learning Objectives</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817718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pPr lvl="0"/>
            <a:r>
              <a:rPr lang="en-US" dirty="0"/>
              <a:t>1.1 Periodicity Assumption</a:t>
            </a:r>
          </a:p>
        </p:txBody>
      </p:sp>
      <p:sp>
        <p:nvSpPr>
          <p:cNvPr id="5" name="Content Placeholder 4"/>
          <p:cNvSpPr>
            <a:spLocks noGrp="1"/>
          </p:cNvSpPr>
          <p:nvPr>
            <p:ph sz="quarter" idx="16" hasCustomPrompt="1"/>
          </p:nvPr>
        </p:nvSpPr>
        <p:spPr>
          <a:xfrm>
            <a:off x="304800" y="1752600"/>
            <a:ext cx="8534400" cy="4419600"/>
          </a:xfrm>
          <a:prstGeom prst="rect">
            <a:avLst/>
          </a:prstGeom>
        </p:spPr>
        <p:txBody>
          <a:bodyPr/>
          <a:lstStyle>
            <a:lvl1pPr marL="0" indent="0">
              <a:spcBef>
                <a:spcPts val="1000"/>
              </a:spcBef>
              <a:buNone/>
              <a:defRPr sz="2800" baseline="0"/>
            </a:lvl1pPr>
            <a:lvl2pPr marL="809625" indent="-460375">
              <a:spcBef>
                <a:spcPts val="1000"/>
              </a:spcBef>
              <a:buClr>
                <a:schemeClr val="accent2"/>
              </a:buClr>
              <a:buFont typeface="+mj-lt"/>
              <a:buAutoNum type="alphaLcPeriod"/>
              <a:tabLst/>
              <a:defRPr sz="2800"/>
            </a:lvl2pPr>
            <a:lvl3pPr marL="914400" indent="0">
              <a:buNone/>
              <a:defRPr sz="2800"/>
            </a:lvl3pPr>
            <a:lvl4pPr marL="1371600" indent="0">
              <a:buNone/>
              <a:defRPr sz="2800"/>
            </a:lvl4pPr>
            <a:lvl5pPr marL="1828800" indent="0">
              <a:buNone/>
              <a:defRPr sz="2800"/>
            </a:lvl5pPr>
          </a:lstStyle>
          <a:p>
            <a:pPr lvl="0"/>
            <a:r>
              <a:rPr lang="en-US" dirty="0"/>
              <a:t>Which one of these statements about the accrual basis of accounting is false?</a:t>
            </a:r>
          </a:p>
          <a:p>
            <a:pPr lvl="1"/>
            <a:r>
              <a:rPr lang="en-US" dirty="0"/>
              <a:t>Companies record events that change their financial statements in the period in which events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a:p>
            <a:pPr lvl="1"/>
            <a:endParaRPr lang="en-US" dirty="0"/>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81243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Calibri" charset="0"/>
                <a:ea typeface="Calibri" charset="0"/>
                <a:cs typeface="Calibri" charset="0"/>
              </a:defRPr>
            </a:lvl1pPr>
          </a:lstStyle>
          <a:p>
            <a:pPr lvl="0"/>
            <a:r>
              <a:rPr lang="en-US" dirty="0"/>
              <a:t>Chapter 1</a:t>
            </a:r>
          </a:p>
        </p:txBody>
      </p:sp>
      <p:sp>
        <p:nvSpPr>
          <p:cNvPr id="14" name="CT"/>
          <p:cNvSpPr>
            <a:spLocks noGrp="1"/>
          </p:cNvSpPr>
          <p:nvPr>
            <p:ph sz="quarter" idx="20" hasCustomPrompt="1"/>
          </p:nvPr>
        </p:nvSpPr>
        <p:spPr>
          <a:xfrm>
            <a:off x="152400" y="762000"/>
            <a:ext cx="8839200" cy="2286000"/>
          </a:xfrm>
          <a:prstGeom prst="rect">
            <a:avLst/>
          </a:prstGeom>
        </p:spPr>
        <p:txBody>
          <a:bodyPr anchor="ctr"/>
          <a:lstStyle>
            <a:lvl1pPr marL="0" indent="0" algn="ctr">
              <a:buNone/>
              <a:defRPr sz="3800" b="0" i="0">
                <a:latin typeface="Calibri" charset="0"/>
                <a:ea typeface="Calibri" charset="0"/>
                <a:cs typeface="Calibri"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524000"/>
          </a:xfrm>
          <a:prstGeom prst="rect">
            <a:avLst/>
          </a:prstGeom>
        </p:spPr>
        <p:txBody>
          <a:bodyPr anchor="b"/>
          <a:lstStyle>
            <a:lvl1pPr>
              <a:defRPr sz="6200" b="0" i="0" baseline="0">
                <a:latin typeface="Calibri Light" charset="0"/>
                <a:ea typeface="Calibri Light" charset="0"/>
                <a:cs typeface="Calibri Light"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Calibri" charset="0"/>
                <a:ea typeface="Calibri" charset="0"/>
                <a:cs typeface="Calibri" charset="0"/>
              </a:defRPr>
            </a:lvl1pPr>
          </a:lstStyle>
          <a:p>
            <a:pPr lvl="0"/>
            <a:r>
              <a:rPr lang="en-US" sz="2900" b="1" i="0" dirty="0">
                <a:latin typeface="Source Sans Pro" charset="0"/>
                <a:ea typeface="Source Sans Pro" charset="0"/>
                <a:cs typeface="Source Sans Pro" charset="0"/>
              </a:rPr>
              <a:t>Third Edition</a:t>
            </a:r>
            <a:endParaRPr lang="en-US" dirty="0"/>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Calibri" charset="0"/>
                <a:ea typeface="Calibri" charset="0"/>
                <a:cs typeface="Calibri" charset="0"/>
              </a:defRPr>
            </a:lvl1pPr>
          </a:lstStyle>
          <a:p>
            <a:pPr lvl="0"/>
            <a:r>
              <a:rPr lang="en-US" b="0" i="0" dirty="0">
                <a:latin typeface="Source Sans Pro" charset="0"/>
                <a:ea typeface="Source Sans Pro" charset="0"/>
                <a:cs typeface="Source Sans Pro" charset="0"/>
              </a:rPr>
              <a:t>David Klein</a:t>
            </a:r>
            <a:endParaRPr lang="en-US" dirty="0"/>
          </a:p>
        </p:txBody>
      </p:sp>
    </p:spTree>
    <p:extLst>
      <p:ext uri="{BB962C8B-B14F-4D97-AF65-F5344CB8AC3E}">
        <p14:creationId xmlns:p14="http://schemas.microsoft.com/office/powerpoint/2010/main" val="1064232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18" name="Title"/>
          <p:cNvSpPr>
            <a:spLocks noGrp="1"/>
          </p:cNvSpPr>
          <p:nvPr>
            <p:ph sz="quarter" idx="16" hasCustomPrompt="1"/>
          </p:nvPr>
        </p:nvSpPr>
        <p:spPr>
          <a:xfrm>
            <a:off x="304800" y="762000"/>
            <a:ext cx="8534400" cy="990600"/>
          </a:xfrm>
          <a:prstGeom prst="rect">
            <a:avLst/>
          </a:prstGeom>
        </p:spPr>
        <p:txBody>
          <a:bodyPr/>
          <a:lstStyle>
            <a:lvl1pPr marL="0" indent="0">
              <a:buNone/>
              <a:defRPr sz="4000" b="0" i="0" baseline="0">
                <a:solidFill>
                  <a:schemeClr val="accent1"/>
                </a:solidFill>
                <a:latin typeface="Calibri" charset="0"/>
                <a:ea typeface="Calibri" charset="0"/>
                <a:cs typeface="Calibri" charset="0"/>
              </a:defRPr>
            </a:lvl1pPr>
          </a:lstStyle>
          <a:p>
            <a:pPr lvl="0"/>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12700" indent="0">
              <a:spcBef>
                <a:spcPts val="1000"/>
              </a:spcBef>
              <a:buNone/>
              <a:tabLst/>
              <a:defRPr sz="2800" b="0" i="0" baseline="0">
                <a:solidFill>
                  <a:schemeClr val="tx1"/>
                </a:solidFill>
                <a:latin typeface="Calibri" charset="0"/>
                <a:ea typeface="Calibri" charset="0"/>
                <a:cs typeface="Calibri" charset="0"/>
              </a:defRPr>
            </a:lvl1pPr>
            <a:lvl2pPr marL="803275" indent="-450850">
              <a:spcBef>
                <a:spcPts val="1000"/>
              </a:spcBef>
              <a:buFont typeface="+mj-lt"/>
              <a:buNone/>
              <a:tabLst/>
              <a:defRPr sz="2800" b="0" i="0" baseline="0">
                <a:solidFill>
                  <a:schemeClr val="tx1"/>
                </a:solidFill>
                <a:latin typeface="Calibri" charset="0"/>
                <a:ea typeface="Calibri" charset="0"/>
                <a:cs typeface="Calibri" charset="0"/>
              </a:defRPr>
            </a:lvl2pPr>
            <a:lvl3pPr marL="803275" indent="-790575">
              <a:buNone/>
              <a:tabLst/>
              <a:defRPr sz="2800" b="0" i="0">
                <a:latin typeface="Calibri" charset="0"/>
                <a:ea typeface="Calibri" charset="0"/>
                <a:cs typeface="Calibri"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events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852393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16" name="Title"/>
          <p:cNvSpPr>
            <a:spLocks noGrp="1"/>
          </p:cNvSpPr>
          <p:nvPr>
            <p:ph sz="quarter" idx="17" hasCustomPrompt="1"/>
          </p:nvPr>
        </p:nvSpPr>
        <p:spPr>
          <a:xfrm>
            <a:off x="304800" y="762000"/>
            <a:ext cx="8534400" cy="990600"/>
          </a:xfrm>
          <a:prstGeom prst="rect">
            <a:avLst/>
          </a:prstGeom>
        </p:spPr>
        <p:txBody>
          <a:bodyPr/>
          <a:lstStyle>
            <a:lvl1pPr marL="0" indent="0">
              <a:buNone/>
              <a:defRPr sz="4000" b="0" i="0" baseline="0">
                <a:solidFill>
                  <a:schemeClr val="accent1"/>
                </a:solidFill>
                <a:latin typeface="Calibri" charset="0"/>
                <a:ea typeface="Calibri" charset="0"/>
                <a:cs typeface="Calibri" charset="0"/>
              </a:defRPr>
            </a:lvl1pPr>
          </a:lstStyle>
          <a:p>
            <a:pPr lvl="0"/>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Font typeface="Arial" charset="0"/>
              <a:buChar char="•"/>
              <a:defRPr sz="3000" b="0" i="0" baseline="0">
                <a:solidFill>
                  <a:schemeClr val="tx1"/>
                </a:solidFill>
                <a:latin typeface="Calibri" charset="0"/>
                <a:ea typeface="Calibri" charset="0"/>
                <a:cs typeface="Calibri"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Calibri" charset="0"/>
                <a:ea typeface="Calibri" charset="0"/>
                <a:cs typeface="Calibri"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700609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12" name="Title"/>
          <p:cNvSpPr>
            <a:spLocks noGrp="1"/>
          </p:cNvSpPr>
          <p:nvPr>
            <p:ph sz="quarter" idx="16" hasCustomPrompt="1"/>
          </p:nvPr>
        </p:nvSpPr>
        <p:spPr>
          <a:xfrm>
            <a:off x="304800" y="838201"/>
            <a:ext cx="8534400" cy="1066800"/>
          </a:xfrm>
          <a:prstGeom prst="rect">
            <a:avLst/>
          </a:prstGeom>
        </p:spPr>
        <p:txBody>
          <a:bodyPr/>
          <a:lstStyle>
            <a:lvl1pPr marL="0" indent="0">
              <a:buNone/>
              <a:defRPr sz="4000" b="0" i="0" baseline="0">
                <a:solidFill>
                  <a:schemeClr val="accent1"/>
                </a:solidFill>
                <a:latin typeface="Calibri" charset="0"/>
                <a:ea typeface="Calibri" charset="0"/>
                <a:cs typeface="Calibri" charset="0"/>
              </a:defRPr>
            </a:lvl1pPr>
          </a:lstStyle>
          <a:p>
            <a:pPr lvl="0"/>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Calibri" charset="0"/>
                <a:ea typeface="Calibri" charset="0"/>
                <a:cs typeface="Calibri"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662271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hapter Outline: Version C1 (sing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817710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60375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Content Placeholder 2"/>
          <p:cNvSpPr>
            <a:spLocks noGrp="1"/>
          </p:cNvSpPr>
          <p:nvPr>
            <p:ph sz="quarter" idx="17"/>
          </p:nvPr>
        </p:nvSpPr>
        <p:spPr>
          <a:xfrm>
            <a:off x="4724400" y="1752600"/>
            <a:ext cx="4114800" cy="460375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926624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Figure caption"/>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Calibri" charset="0"/>
                <a:ea typeface="Calibri" charset="0"/>
                <a:cs typeface="Calibri"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977103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60375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53979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60375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Content Placeholder 2"/>
          <p:cNvSpPr>
            <a:spLocks noGrp="1"/>
          </p:cNvSpPr>
          <p:nvPr>
            <p:ph sz="quarter" idx="17"/>
          </p:nvPr>
        </p:nvSpPr>
        <p:spPr>
          <a:xfrm>
            <a:off x="4724400" y="1752600"/>
            <a:ext cx="4114800" cy="460375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264760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613298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hapter Outline: Version D">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charset="0"/>
                <a:ea typeface="Calibri" charset="0"/>
                <a:cs typeface="Calibri"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Calibri" charset="0"/>
                <a:ea typeface="Calibri" charset="0"/>
                <a:cs typeface="Calibri"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25566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74" y="777241"/>
            <a:ext cx="8543926"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13" name="COBBL"/>
          <p:cNvSpPr>
            <a:spLocks noGrp="1"/>
          </p:cNvSpPr>
          <p:nvPr>
            <p:ph sz="quarter" idx="10" hasCustomPrompt="1"/>
          </p:nvPr>
        </p:nvSpPr>
        <p:spPr>
          <a:xfrm>
            <a:off x="304800" y="1752600"/>
            <a:ext cx="8534400" cy="4495800"/>
          </a:xfrm>
          <a:prstGeom prst="rect">
            <a:avLst/>
          </a:prstGeom>
        </p:spPr>
        <p:txBody>
          <a:bodyPr/>
          <a:lstStyle>
            <a:lvl1pPr marL="295275" indent="-295275">
              <a:buClr>
                <a:schemeClr val="accent2"/>
              </a:buClr>
              <a:tabLst/>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866936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hapter Outline: Version 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5" name="Content Placeholder 4"/>
          <p:cNvSpPr>
            <a:spLocks noGrp="1"/>
          </p:cNvSpPr>
          <p:nvPr>
            <p:ph sz="quarter" idx="15" hasCustomPrompt="1"/>
          </p:nvPr>
        </p:nvSpPr>
        <p:spPr>
          <a:xfrm>
            <a:off x="304800" y="1752600"/>
            <a:ext cx="8534400" cy="4419600"/>
          </a:xfrm>
          <a:prstGeom prst="rect">
            <a:avLst/>
          </a:prstGeom>
        </p:spPr>
        <p:txBody>
          <a:bodyPr/>
          <a:lstStyle>
            <a:lvl1pPr marL="0" indent="0">
              <a:buNone/>
              <a:defRPr sz="2800" baseline="0"/>
            </a:lvl1pPr>
            <a:lvl2pPr marL="457200" indent="-446088">
              <a:spcBef>
                <a:spcPts val="2000"/>
              </a:spcBef>
              <a:buFont typeface="+mj-lt"/>
              <a:buNone/>
              <a:tabLst/>
              <a:defRPr sz="2800">
                <a:solidFill>
                  <a:schemeClr val="accent2"/>
                </a:solidFill>
              </a:defRPr>
            </a:lvl2pPr>
            <a:lvl3pPr marL="688975" indent="-400050">
              <a:spcBef>
                <a:spcPts val="1000"/>
              </a:spcBef>
              <a:buClr>
                <a:schemeClr val="accent2"/>
              </a:buClr>
              <a:buFont typeface="+mj-lt"/>
              <a:buAutoNum type="arabicPeriod"/>
              <a:tabLst/>
              <a:defRPr sz="2800"/>
            </a:lvl3pPr>
            <a:lvl4pPr marL="1371600" indent="0">
              <a:buNone/>
              <a:defRPr sz="2800"/>
            </a:lvl4pPr>
            <a:lvl5pPr marL="1828800" indent="0">
              <a:buNone/>
              <a:defRPr sz="2800"/>
            </a:lvl5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©2017 John Wiley &amp; Son, Inc. </a:t>
            </a:r>
          </a:p>
        </p:txBody>
      </p:sp>
    </p:spTree>
    <p:extLst>
      <p:ext uri="{BB962C8B-B14F-4D97-AF65-F5344CB8AC3E}">
        <p14:creationId xmlns:p14="http://schemas.microsoft.com/office/powerpoint/2010/main" val="1355176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mage Slide: Version B">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20738"/>
            <a:ext cx="8534400" cy="4970462"/>
          </a:xfrm>
          <a:prstGeom prst="rect">
            <a:avLst/>
          </a:prstGeom>
        </p:spPr>
        <p:txBody>
          <a:bodyPr/>
          <a:lstStyle>
            <a:lvl1pPr marL="0" indent="0">
              <a:buNone/>
              <a:defRPr b="0" i="0">
                <a:latin typeface="Calibri" charset="0"/>
                <a:ea typeface="Calibri" charset="0"/>
                <a:cs typeface="Calibri" charset="0"/>
              </a:defRPr>
            </a:lvl1pPr>
          </a:lstStyle>
          <a:p>
            <a:pPr lvl="0"/>
            <a:endParaRPr lang="en-US" dirty="0"/>
          </a:p>
        </p:txBody>
      </p:sp>
      <p:sp>
        <p:nvSpPr>
          <p:cNvPr id="4" name="Title 3"/>
          <p:cNvSpPr>
            <a:spLocks noGrp="1"/>
          </p:cNvSpPr>
          <p:nvPr>
            <p:ph type="title" hasCustomPrompt="1"/>
          </p:nvPr>
        </p:nvSpPr>
        <p:spPr>
          <a:xfrm>
            <a:off x="304800" y="5920581"/>
            <a:ext cx="8534400" cy="435770"/>
          </a:xfrm>
          <a:prstGeom prst="rect">
            <a:avLst/>
          </a:prstGeom>
        </p:spPr>
        <p:txBody>
          <a:bodyPr/>
          <a:lstStyle>
            <a:lvl1pPr algn="ctr">
              <a:defRPr b="0" i="0">
                <a:latin typeface="Calibri" charset="0"/>
                <a:ea typeface="Calibri" charset="0"/>
                <a:cs typeface="Calibri" charset="0"/>
              </a:defRPr>
            </a:lvl1pPr>
          </a:lstStyle>
          <a:p>
            <a:r>
              <a:rPr lang="en-US" dirty="0"/>
              <a:t>Image Title</a:t>
            </a:r>
          </a:p>
        </p:txBody>
      </p:sp>
      <p:sp>
        <p:nvSpPr>
          <p:cNvPr id="6" name="Slide Number Placeholder 5"/>
          <p:cNvSpPr>
            <a:spLocks noGrp="1"/>
          </p:cNvSpPr>
          <p:nvPr>
            <p:ph type="sldNum" sz="quarter" idx="12"/>
          </p:nvPr>
        </p:nvSpPr>
        <p:spPr>
          <a:xfrm>
            <a:off x="6457950" y="6356350"/>
            <a:ext cx="2381250" cy="365125"/>
          </a:xfrm>
        </p:spPr>
        <p:txBody>
          <a:bodyPr/>
          <a:lstStyle>
            <a:lvl1pPr>
              <a:defRPr b="0" i="0">
                <a:latin typeface="Calibri" charset="0"/>
                <a:ea typeface="Calibri" charset="0"/>
                <a:cs typeface="Calibri" charset="0"/>
              </a:defRPr>
            </a:lvl1pPr>
          </a:lstStyle>
          <a:p>
            <a:fld id="{42181430-7FCB-BA4C-90CE-EB7ACCC9EC50}" type="slidenum">
              <a:rPr lang="en-US" smtClean="0"/>
              <a:pPr/>
              <a:t>‹#›</a:t>
            </a:fld>
            <a:endParaRPr lang="en-US" dirty="0"/>
          </a:p>
        </p:txBody>
      </p:sp>
      <p:sp>
        <p:nvSpPr>
          <p:cNvPr id="5" name="Footer Placeholder 4"/>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351774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hapter Outline: Version C1 (sing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368546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20738"/>
            <a:ext cx="8534400" cy="4452937"/>
          </a:xfrm>
          <a:prstGeom prst="rect">
            <a:avLst/>
          </a:prstGeom>
        </p:spPr>
        <p:txBody>
          <a:bodyPr/>
          <a:lstStyle>
            <a:lvl1pPr marL="0" indent="0">
              <a:buNone/>
              <a:defRPr b="0" i="0">
                <a:latin typeface="Calibri" charset="0"/>
                <a:ea typeface="Calibri" charset="0"/>
                <a:cs typeface="Calibri" charset="0"/>
              </a:defRPr>
            </a:lvl1pPr>
          </a:lstStyle>
          <a:p>
            <a:pPr lvl="0"/>
            <a:endParaRPr lang="en-US" dirty="0"/>
          </a:p>
        </p:txBody>
      </p:sp>
      <p:sp>
        <p:nvSpPr>
          <p:cNvPr id="2" name="Title 1"/>
          <p:cNvSpPr>
            <a:spLocks noGrp="1"/>
          </p:cNvSpPr>
          <p:nvPr>
            <p:ph type="title" hasCustomPrompt="1"/>
          </p:nvPr>
        </p:nvSpPr>
        <p:spPr>
          <a:xfrm>
            <a:off x="304800" y="5350050"/>
            <a:ext cx="8534400" cy="309975"/>
          </a:xfrm>
          <a:prstGeom prst="rect">
            <a:avLst/>
          </a:prstGeom>
        </p:spPr>
        <p:txBody>
          <a:bodyPr/>
          <a:lstStyle>
            <a:lvl1pPr>
              <a:defRPr sz="2000" b="0" i="0">
                <a:latin typeface="Calibri" charset="0"/>
                <a:ea typeface="Calibri" charset="0"/>
                <a:cs typeface="Calibri" charset="0"/>
              </a:defRPr>
            </a:lvl1pPr>
          </a:lstStyle>
          <a:p>
            <a:pPr lvl="0"/>
            <a:r>
              <a:rPr lang="en-US" sz="2000" dirty="0"/>
              <a:t>Figure Title</a:t>
            </a:r>
          </a:p>
        </p:txBody>
      </p:sp>
      <p:sp>
        <p:nvSpPr>
          <p:cNvPr id="8" name="Content Placeholder 7"/>
          <p:cNvSpPr>
            <a:spLocks noGrp="1"/>
          </p:cNvSpPr>
          <p:nvPr>
            <p:ph sz="quarter" idx="13" hasCustomPrompt="1"/>
          </p:nvPr>
        </p:nvSpPr>
        <p:spPr>
          <a:xfrm>
            <a:off x="304800" y="5780675"/>
            <a:ext cx="8534400" cy="467725"/>
          </a:xfrm>
          <a:prstGeom prst="rect">
            <a:avLst/>
          </a:prstGeom>
        </p:spPr>
        <p:txBody>
          <a:bodyPr/>
          <a:lstStyle>
            <a:lvl1pPr marL="0" indent="0">
              <a:buNone/>
              <a:defRPr sz="2000" b="0" i="0">
                <a:latin typeface="Calibri" charset="0"/>
                <a:ea typeface="Calibri" charset="0"/>
                <a:cs typeface="Calibri" charset="0"/>
              </a:defRPr>
            </a:lvl1pPr>
          </a:lstStyle>
          <a:p>
            <a:pPr lvl="0"/>
            <a:r>
              <a:rPr lang="en-US" sz="2000" dirty="0"/>
              <a:t>Figure 4.5 Figure title placeholder</a:t>
            </a:r>
          </a:p>
        </p:txBody>
      </p:sp>
      <p:sp>
        <p:nvSpPr>
          <p:cNvPr id="6" name="Slide Number Placeholder 5"/>
          <p:cNvSpPr>
            <a:spLocks noGrp="1"/>
          </p:cNvSpPr>
          <p:nvPr>
            <p:ph type="sldNum" sz="quarter" idx="12"/>
          </p:nvPr>
        </p:nvSpPr>
        <p:spPr>
          <a:xfrm>
            <a:off x="6457950" y="6356350"/>
            <a:ext cx="2381250" cy="365125"/>
          </a:xfrm>
        </p:spPr>
        <p:txBody>
          <a:bodyPr/>
          <a:lstStyle>
            <a:lvl1pPr>
              <a:defRPr b="0" i="0">
                <a:latin typeface="Calibri" charset="0"/>
                <a:ea typeface="Calibri" charset="0"/>
                <a:cs typeface="Calibri" charset="0"/>
              </a:defRPr>
            </a:lvl1pPr>
          </a:lstStyle>
          <a:p>
            <a:fld id="{42181430-7FCB-BA4C-90CE-EB7ACCC9EC50}" type="slidenum">
              <a:rPr lang="en-US" smtClean="0"/>
              <a:pPr/>
              <a:t>‹#›</a:t>
            </a:fld>
            <a:endParaRPr lang="en-US" dirty="0"/>
          </a:p>
        </p:txBody>
      </p:sp>
      <p:sp>
        <p:nvSpPr>
          <p:cNvPr id="5" name="Footer Placeholder 4"/>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266737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Slide: Version B">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20738"/>
            <a:ext cx="8534400" cy="4970462"/>
          </a:xfrm>
          <a:prstGeom prst="rect">
            <a:avLst/>
          </a:prstGeom>
        </p:spPr>
        <p:txBody>
          <a:bodyPr/>
          <a:lstStyle>
            <a:lvl1pPr marL="0" indent="0">
              <a:buNone/>
              <a:defRPr b="0" i="0">
                <a:latin typeface="Calibri" charset="0"/>
                <a:ea typeface="Calibri" charset="0"/>
                <a:cs typeface="Calibri" charset="0"/>
              </a:defRPr>
            </a:lvl1pPr>
          </a:lstStyle>
          <a:p>
            <a:pPr lvl="0"/>
            <a:endParaRPr lang="en-US" dirty="0"/>
          </a:p>
        </p:txBody>
      </p:sp>
      <p:sp>
        <p:nvSpPr>
          <p:cNvPr id="4" name="Title 3"/>
          <p:cNvSpPr>
            <a:spLocks noGrp="1"/>
          </p:cNvSpPr>
          <p:nvPr>
            <p:ph type="title" hasCustomPrompt="1"/>
          </p:nvPr>
        </p:nvSpPr>
        <p:spPr>
          <a:xfrm>
            <a:off x="304800" y="5920581"/>
            <a:ext cx="8534400" cy="435770"/>
          </a:xfrm>
          <a:prstGeom prst="rect">
            <a:avLst/>
          </a:prstGeom>
        </p:spPr>
        <p:txBody>
          <a:bodyPr/>
          <a:lstStyle>
            <a:lvl1pPr algn="ctr">
              <a:defRPr b="0" i="0">
                <a:latin typeface="Calibri" charset="0"/>
                <a:ea typeface="Calibri" charset="0"/>
                <a:cs typeface="Calibri" charset="0"/>
              </a:defRPr>
            </a:lvl1pPr>
          </a:lstStyle>
          <a:p>
            <a:r>
              <a:rPr lang="en-US" dirty="0"/>
              <a:t>Image Title</a:t>
            </a:r>
          </a:p>
        </p:txBody>
      </p:sp>
      <p:sp>
        <p:nvSpPr>
          <p:cNvPr id="6" name="Slide Number Placeholder 5"/>
          <p:cNvSpPr>
            <a:spLocks noGrp="1"/>
          </p:cNvSpPr>
          <p:nvPr>
            <p:ph type="sldNum" sz="quarter" idx="12"/>
          </p:nvPr>
        </p:nvSpPr>
        <p:spPr>
          <a:xfrm>
            <a:off x="6457950" y="6356350"/>
            <a:ext cx="2381250" cy="365125"/>
          </a:xfrm>
        </p:spPr>
        <p:txBody>
          <a:bodyPr/>
          <a:lstStyle>
            <a:lvl1pPr>
              <a:defRPr b="0" i="0">
                <a:latin typeface="Calibri" charset="0"/>
                <a:ea typeface="Calibri" charset="0"/>
                <a:cs typeface="Calibri" charset="0"/>
              </a:defRPr>
            </a:lvl1pPr>
          </a:lstStyle>
          <a:p>
            <a:fld id="{42181430-7FCB-BA4C-90CE-EB7ACCC9EC50}" type="slidenum">
              <a:rPr lang="en-US" smtClean="0"/>
              <a:pPr/>
              <a:t>‹#›</a:t>
            </a:fld>
            <a:endParaRPr lang="en-US" dirty="0"/>
          </a:p>
        </p:txBody>
      </p:sp>
      <p:sp>
        <p:nvSpPr>
          <p:cNvPr id="5" name="Footer Placeholder 4"/>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hapter Outline: Version C1 (sing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441664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hapter Outline: Version D">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charset="0"/>
                <a:ea typeface="Calibri" charset="0"/>
                <a:cs typeface="Calibri"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Calibri" charset="0"/>
                <a:ea typeface="Calibri" charset="0"/>
                <a:cs typeface="Calibri"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376295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60375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373854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BL 2-col"/>
          <p:cNvSpPr>
            <a:spLocks noGrp="1"/>
          </p:cNvSpPr>
          <p:nvPr>
            <p:ph sz="quarter" idx="12" hasCustomPrompt="1"/>
          </p:nvPr>
        </p:nvSpPr>
        <p:spPr>
          <a:xfrm>
            <a:off x="304800" y="1752600"/>
            <a:ext cx="8534400" cy="460375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lvl="0"/>
            <a:endParaRPr lang="en-US" dirty="0"/>
          </a:p>
        </p:txBody>
      </p:sp>
      <p:sp>
        <p:nvSpPr>
          <p:cNvPr id="7" name="Slide Number Placeholder 6"/>
          <p:cNvSpPr>
            <a:spLocks noGrp="1"/>
          </p:cNvSpPr>
          <p:nvPr>
            <p:ph type="sldNum" sz="quarter" idx="14"/>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99360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78642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10" name="COBNL"/>
          <p:cNvSpPr>
            <a:spLocks noGrp="1"/>
          </p:cNvSpPr>
          <p:nvPr>
            <p:ph sz="quarter" idx="14" hasCustomPrompt="1"/>
          </p:nvPr>
        </p:nvSpPr>
        <p:spPr>
          <a:xfrm>
            <a:off x="304800" y="1752600"/>
            <a:ext cx="8534400" cy="4114800"/>
          </a:xfrm>
          <a:prstGeom prst="rect">
            <a:avLst/>
          </a:prstGeom>
        </p:spPr>
        <p:txBody>
          <a:bodyPr/>
          <a:lstStyle>
            <a:lvl1pPr marL="803275" indent="-803275">
              <a:buNone/>
              <a:tabLst/>
              <a:defRPr sz="2800" b="0" i="0" baseline="0">
                <a:latin typeface="Calibri" charset="0"/>
                <a:ea typeface="Calibri" charset="0"/>
                <a:cs typeface="Calibri"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
        <p:nvSpPr>
          <p:cNvPr id="8" name="Slide Number Placeholder 7"/>
          <p:cNvSpPr>
            <a:spLocks noGrp="1"/>
          </p:cNvSpPr>
          <p:nvPr>
            <p:ph type="sldNum" sz="quarter" idx="16"/>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5"/>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12357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charset="0"/>
                <a:ea typeface="Calibri" charset="0"/>
                <a:cs typeface="Calibri"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Calibri" charset="0"/>
                <a:ea typeface="Calibri" charset="0"/>
                <a:cs typeface="Calibri"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83790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Calibri" charset="0"/>
                <a:ea typeface="Calibri" charset="0"/>
                <a:cs typeface="Calibri" charset="0"/>
              </a:defRPr>
            </a:lvl1pPr>
            <a:lvl2pPr marL="803275" indent="-282575">
              <a:buClr>
                <a:schemeClr val="accent2"/>
              </a:buClr>
              <a:tabLst/>
              <a:defRPr sz="2400" b="0" i="0" baseline="0">
                <a:latin typeface="Calibri" charset="0"/>
                <a:ea typeface="Calibri" charset="0"/>
                <a:cs typeface="Calibri"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charset="0"/>
                <a:ea typeface="Calibri" charset="0"/>
                <a:cs typeface="Calibri"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26343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Calibri" charset="0"/>
                <a:ea typeface="Calibri" charset="0"/>
                <a:cs typeface="Calibri" charset="0"/>
              </a:defRPr>
            </a:lvl1pPr>
            <a:lvl2pPr marL="1143000" indent="-292608">
              <a:buClr>
                <a:schemeClr val="accent2"/>
              </a:buClr>
              <a:defRPr sz="2400" b="0" i="0" baseline="0">
                <a:latin typeface="Calibri" charset="0"/>
                <a:ea typeface="Calibri" charset="0"/>
                <a:cs typeface="Calibri"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charset="0"/>
                <a:ea typeface="Calibri" charset="0"/>
                <a:cs typeface="Calibri"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04265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7.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880275"/>
      </p:ext>
    </p:extLst>
  </p:cSld>
  <p:clrMap bg1="lt1" tx1="dk1" bg2="lt2" tx2="dk2" accent1="accent1" accent2="accent2" accent3="accent3" accent4="accent4" accent5="accent5" accent6="accent6" hlink="hlink" folHlink="folHlink"/>
  <p:sldLayoutIdLst>
    <p:sldLayoutId id="2147483940" r:id="rId1"/>
    <p:sldLayoutId id="2147483941" r:id="rId2"/>
  </p:sldLayoutIdLst>
  <p:hf hd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charset="0"/>
                <a:ea typeface="Source Sans Pro" charset="0"/>
                <a:cs typeface="Source Sans Pro" charset="0"/>
              </a:defRPr>
            </a:lvl1pPr>
          </a:lstStyle>
          <a:p>
            <a:r>
              <a:rPr lang="en-US" dirty="0"/>
              <a:t>Copyright ©2018 John Wiley &amp; Sons, Inc. </a:t>
            </a:r>
          </a:p>
        </p:txBody>
      </p:sp>
    </p:spTree>
    <p:extLst>
      <p:ext uri="{BB962C8B-B14F-4D97-AF65-F5344CB8AC3E}">
        <p14:creationId xmlns:p14="http://schemas.microsoft.com/office/powerpoint/2010/main" val="1611586285"/>
      </p:ext>
    </p:extLst>
  </p:cSld>
  <p:clrMap bg1="lt1" tx1="dk1" bg2="lt2" tx2="dk2" accent1="accent1" accent2="accent2" accent3="accent3" accent4="accent4" accent5="accent5" accent6="accent6" hlink="hlink" folHlink="folHlink"/>
  <p:sldLayoutIdLst>
    <p:sldLayoutId id="2147483937" r:id="rId1"/>
    <p:sldLayoutId id="2147483942" r:id="rId2"/>
    <p:sldLayoutId id="2147483956" r:id="rId3"/>
    <p:sldLayoutId id="2147483955" r:id="rId4"/>
    <p:sldLayoutId id="2147483957" r:id="rId5"/>
    <p:sldLayoutId id="2147483959" r:id="rId6"/>
    <p:sldLayoutId id="2147483958" r:id="rId7"/>
    <p:sldLayoutId id="2147483960" r:id="rId8"/>
    <p:sldLayoutId id="2147483961" r:id="rId9"/>
    <p:sldLayoutId id="2147483962" r:id="rId10"/>
    <p:sldLayoutId id="2147483963" r:id="rId11"/>
    <p:sldLayoutId id="2147483980" r:id="rId12"/>
    <p:sldLayoutId id="2147483990" r:id="rId13"/>
    <p:sldLayoutId id="2147483991"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charset="0"/>
                <a:ea typeface="Source Sans Pro" charset="0"/>
                <a:cs typeface="Source Sans Pro" charset="0"/>
              </a:defRPr>
            </a:lvl1pPr>
          </a:lstStyle>
          <a:p>
            <a:r>
              <a:rPr lang="en-US" dirty="0"/>
              <a:t>Copyright ©2018 John Wiley &amp; Sons, Inc. </a:t>
            </a:r>
          </a:p>
        </p:txBody>
      </p:sp>
    </p:spTree>
    <p:extLst>
      <p:ext uri="{BB962C8B-B14F-4D97-AF65-F5344CB8AC3E}">
        <p14:creationId xmlns:p14="http://schemas.microsoft.com/office/powerpoint/2010/main" val="1811935529"/>
      </p:ext>
    </p:extLst>
  </p:cSld>
  <p:clrMap bg1="lt1" tx1="dk1" bg2="lt2" tx2="dk2" accent1="accent1" accent2="accent2" accent3="accent3" accent4="accent4" accent5="accent5" accent6="accent6" hlink="hlink" folHlink="folHlink"/>
  <p:sldLayoutIdLst>
    <p:sldLayoutId id="2147483944" r:id="rId1"/>
    <p:sldLayoutId id="2147483964"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charset="0"/>
                <a:ea typeface="Source Sans Pro" charset="0"/>
                <a:cs typeface="Source Sans Pro" charset="0"/>
              </a:defRPr>
            </a:lvl1pPr>
          </a:lstStyle>
          <a:p>
            <a:r>
              <a:rPr lang="en-US" dirty="0"/>
              <a:t>Copyright ©2018 John Wiley &amp; Sons, Inc. </a:t>
            </a:r>
          </a:p>
        </p:txBody>
      </p:sp>
    </p:spTree>
    <p:extLst>
      <p:ext uri="{BB962C8B-B14F-4D97-AF65-F5344CB8AC3E}">
        <p14:creationId xmlns:p14="http://schemas.microsoft.com/office/powerpoint/2010/main" val="332194706"/>
      </p:ext>
    </p:extLst>
  </p:cSld>
  <p:clrMap bg1="lt1" tx1="dk1" bg2="lt2" tx2="dk2" accent1="accent1" accent2="accent2" accent3="accent3" accent4="accent4" accent5="accent5" accent6="accent6" hlink="hlink" folHlink="folHlink"/>
  <p:sldLayoutIdLst>
    <p:sldLayoutId id="2147483966" r:id="rId1"/>
    <p:sldLayoutId id="2147483967"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charset="0"/>
                <a:ea typeface="Source Sans Pro" charset="0"/>
                <a:cs typeface="Source Sans Pro" charset="0"/>
              </a:defRPr>
            </a:lvl1pPr>
          </a:lstStyle>
          <a:p>
            <a:r>
              <a:rPr lang="en-US" dirty="0"/>
              <a:t>Copyright ©2018 John Wiley &amp; Sons, Inc. </a:t>
            </a:r>
          </a:p>
        </p:txBody>
      </p:sp>
    </p:spTree>
    <p:extLst>
      <p:ext uri="{BB962C8B-B14F-4D97-AF65-F5344CB8AC3E}">
        <p14:creationId xmlns:p14="http://schemas.microsoft.com/office/powerpoint/2010/main" val="161695385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86" r:id="rId3"/>
    <p:sldLayoutId id="2147483995"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charset="0"/>
                <a:ea typeface="Source Sans Pro" charset="0"/>
                <a:cs typeface="Source Sans Pro" charset="0"/>
              </a:defRPr>
            </a:lvl1pPr>
          </a:lstStyle>
          <a:p>
            <a:r>
              <a:rPr lang="en-US" dirty="0"/>
              <a:t>Copyright ©2018 John Wiley &amp; Sons, Inc. </a:t>
            </a:r>
          </a:p>
        </p:txBody>
      </p:sp>
    </p:spTree>
    <p:extLst>
      <p:ext uri="{BB962C8B-B14F-4D97-AF65-F5344CB8AC3E}">
        <p14:creationId xmlns:p14="http://schemas.microsoft.com/office/powerpoint/2010/main" val="30262573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81" r:id="rId5"/>
    <p:sldLayoutId id="2147483997" r:id="rId6"/>
    <p:sldLayoutId id="2147483998" r:id="rId7"/>
    <p:sldLayoutId id="2147483999"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40080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©2018 John Wiley &amp; Sons, Inc. </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81430-7FCB-BA4C-90CE-EB7ACCC9EC50}" type="slidenum">
              <a:rPr lang="en-US" smtClean="0"/>
              <a:t>‹#›</a:t>
            </a:fld>
            <a:endParaRPr lang="en-US"/>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16900"/>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3" r:id="rId3"/>
    <p:sldLayoutId id="2147483985" r:id="rId4"/>
    <p:sldLayoutId id="2147483996" r:id="rId5"/>
  </p:sldLayoutIdLst>
  <p:hf hdr="0" dt="0"/>
  <p:txStyles>
    <p:titleStyle>
      <a:lvl1pPr algn="l" defTabSz="914400" rtl="0" eaLnBrk="1" latinLnBrk="0" hangingPunct="1">
        <a:lnSpc>
          <a:spcPct val="90000"/>
        </a:lnSpc>
        <a:spcBef>
          <a:spcPct val="0"/>
        </a:spcBef>
        <a:buNone/>
        <a:defRPr sz="1600" b="0" i="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z="3600"/>
              <a:t>IT for Management: On-Demand Strategies for Performance, Growth, and Sustainability</a:t>
            </a:r>
            <a:endParaRPr lang="en-US" sz="3600" dirty="0"/>
          </a:p>
        </p:txBody>
      </p:sp>
      <p:sp>
        <p:nvSpPr>
          <p:cNvPr id="3" name="Edition"/>
          <p:cNvSpPr>
            <a:spLocks noGrp="1"/>
          </p:cNvSpPr>
          <p:nvPr>
            <p:ph sz="quarter" idx="17"/>
          </p:nvPr>
        </p:nvSpPr>
        <p:spPr/>
        <p:txBody>
          <a:bodyPr/>
          <a:lstStyle/>
          <a:p>
            <a:r>
              <a:rPr lang="en-US" dirty="0"/>
              <a:t>Eleventh Edition</a:t>
            </a:r>
          </a:p>
        </p:txBody>
      </p:sp>
      <p:sp>
        <p:nvSpPr>
          <p:cNvPr id="4" name="Author"/>
          <p:cNvSpPr>
            <a:spLocks noGrp="1"/>
          </p:cNvSpPr>
          <p:nvPr>
            <p:ph sz="quarter" idx="18"/>
          </p:nvPr>
        </p:nvSpPr>
        <p:spPr/>
        <p:txBody>
          <a:bodyPr/>
          <a:lstStyle/>
          <a:p>
            <a:r>
              <a:rPr lang="en-US"/>
              <a:t>Turban, Pollard, Wood</a:t>
            </a:r>
            <a:endParaRPr lang="en-US" dirty="0"/>
          </a:p>
        </p:txBody>
      </p:sp>
      <p:sp>
        <p:nvSpPr>
          <p:cNvPr id="5" name="CN"/>
          <p:cNvSpPr>
            <a:spLocks noGrp="1"/>
          </p:cNvSpPr>
          <p:nvPr>
            <p:ph sz="quarter" idx="19"/>
          </p:nvPr>
        </p:nvSpPr>
        <p:spPr/>
        <p:txBody>
          <a:bodyPr/>
          <a:lstStyle/>
          <a:p>
            <a:r>
              <a:rPr lang="en-US" b="1" dirty="0"/>
              <a:t>Chapter 13</a:t>
            </a:r>
          </a:p>
        </p:txBody>
      </p:sp>
      <p:sp>
        <p:nvSpPr>
          <p:cNvPr id="6" name="CT"/>
          <p:cNvSpPr>
            <a:spLocks noGrp="1"/>
          </p:cNvSpPr>
          <p:nvPr>
            <p:ph sz="quarter" idx="20"/>
          </p:nvPr>
        </p:nvSpPr>
        <p:spPr>
          <a:xfrm>
            <a:off x="152400" y="4267200"/>
            <a:ext cx="8839200" cy="2438400"/>
          </a:xfrm>
        </p:spPr>
        <p:txBody>
          <a:bodyPr/>
          <a:lstStyle/>
          <a:p>
            <a:r>
              <a:rPr lang="en-US" dirty="0"/>
              <a:t>Systems Development and Project Management</a:t>
            </a:r>
          </a:p>
        </p:txBody>
      </p:sp>
    </p:spTree>
    <p:extLst>
      <p:ext uri="{BB962C8B-B14F-4D97-AF65-F5344CB8AC3E}">
        <p14:creationId xmlns:p14="http://schemas.microsoft.com/office/powerpoint/2010/main" val="1909659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771525"/>
            <a:ext cx="8534400" cy="676275"/>
          </a:xfrm>
          <a:prstGeom prst="rect">
            <a:avLst/>
          </a:prstGeom>
        </p:spPr>
        <p:txBody>
          <a:bodyPr/>
          <a:lstStyle/>
          <a:p>
            <a:r>
              <a:rPr lang="en-US" sz="3600" dirty="0"/>
              <a:t>Data Visualization Technologies</a:t>
            </a:r>
          </a:p>
        </p:txBody>
      </p:sp>
      <p:pic>
        <p:nvPicPr>
          <p:cNvPr id="9" name="Picture Placeholder "/>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502379" y="2025667"/>
            <a:ext cx="8139241" cy="2065640"/>
          </a:xfrm>
          <a:prstGeom prst="rect">
            <a:avLst/>
          </a:prstGeom>
        </p:spPr>
      </p:pic>
      <p:sp>
        <p:nvSpPr>
          <p:cNvPr id="4" name="Content Placeholder "/>
          <p:cNvSpPr>
            <a:spLocks noGrp="1"/>
          </p:cNvSpPr>
          <p:nvPr>
            <p:ph sz="quarter" idx="15"/>
          </p:nvPr>
        </p:nvSpPr>
        <p:spPr>
          <a:xfrm>
            <a:off x="304800" y="5131506"/>
            <a:ext cx="8534400" cy="1066800"/>
          </a:xfrm>
        </p:spPr>
        <p:txBody>
          <a:bodyPr/>
          <a:lstStyle/>
          <a:p>
            <a:pPr lvl="0"/>
            <a:r>
              <a:rPr lang="en-US" b="1" dirty="0"/>
              <a:t>Figure 11.3 Tools and technologies in this chapter fall into three related categories.</a:t>
            </a:r>
          </a:p>
        </p:txBody>
      </p:sp>
      <p:sp>
        <p:nvSpPr>
          <p:cNvPr id="5" name="Slide Number Placeholder "/>
          <p:cNvSpPr>
            <a:spLocks noGrp="1"/>
          </p:cNvSpPr>
          <p:nvPr>
            <p:ph type="sldNum" sz="quarter" idx="10"/>
          </p:nvPr>
        </p:nvSpPr>
        <p:spPr/>
        <p:txBody>
          <a:bodyPr/>
          <a:lstStyle/>
          <a:p>
            <a:fld id="{67B19427-F580-D146-B60E-4CADEE75497F}" type="slidenum">
              <a:rPr lang="en-US" smtClean="0"/>
              <a:pPr/>
              <a:t>10</a:t>
            </a:fld>
            <a:endParaRPr lang="en-US" dirty="0"/>
          </a:p>
        </p:txBody>
      </p:sp>
      <p:sp>
        <p:nvSpPr>
          <p:cNvPr id="6" name="Footer Placeholder "/>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174170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762000"/>
          </a:xfrm>
          <a:prstGeom prst="rect">
            <a:avLst/>
          </a:prstGeom>
        </p:spPr>
        <p:txBody>
          <a:bodyPr/>
          <a:lstStyle/>
          <a:p>
            <a:r>
              <a:rPr lang="en-US" dirty="0"/>
              <a:t>System Development Life Cycle</a:t>
            </a:r>
            <a:endParaRPr lang="en-US" sz="4000" dirty="0"/>
          </a:p>
        </p:txBody>
      </p:sp>
      <p:sp>
        <p:nvSpPr>
          <p:cNvPr id="4" name="COBNL"/>
          <p:cNvSpPr>
            <a:spLocks noGrp="1"/>
          </p:cNvSpPr>
          <p:nvPr>
            <p:ph sz="quarter" idx="12"/>
          </p:nvPr>
        </p:nvSpPr>
        <p:spPr>
          <a:xfrm>
            <a:off x="190500" y="1371600"/>
            <a:ext cx="8763000" cy="4876800"/>
          </a:xfrm>
        </p:spPr>
        <p:txBody>
          <a:bodyPr/>
          <a:lstStyle/>
          <a:p>
            <a:pPr lvl="0"/>
            <a:r>
              <a:rPr lang="en-US" dirty="0"/>
              <a:t>What are the five stages of the SDLC?</a:t>
            </a:r>
          </a:p>
          <a:p>
            <a:pPr lvl="0"/>
            <a:r>
              <a:rPr lang="en-US" dirty="0"/>
              <a:t>Name the deliverables from three of the five SDLC stages.</a:t>
            </a:r>
          </a:p>
          <a:p>
            <a:pPr lvl="0"/>
            <a:r>
              <a:rPr lang="en-US" dirty="0"/>
              <a:t>Explain the purpose of feasibility tests and why they are important in developing information systems.</a:t>
            </a:r>
          </a:p>
          <a:p>
            <a:pPr lvl="0"/>
            <a:r>
              <a:rPr lang="en-US" dirty="0"/>
              <a:t>Is the systems development process a linear or a cyclical process? Explain.</a:t>
            </a:r>
          </a:p>
          <a:p>
            <a:pPr lvl="0"/>
            <a:r>
              <a:rPr lang="en-US" dirty="0"/>
              <a:t>Name the four system conversion methods.</a:t>
            </a:r>
          </a:p>
        </p:txBody>
      </p:sp>
      <p:sp>
        <p:nvSpPr>
          <p:cNvPr id="5" name="Slide Number Placeholder "/>
          <p:cNvSpPr>
            <a:spLocks noGrp="1"/>
          </p:cNvSpPr>
          <p:nvPr>
            <p:ph type="sldNum" sz="quarter" idx="14"/>
          </p:nvPr>
        </p:nvSpPr>
        <p:spPr/>
        <p:txBody>
          <a:bodyPr/>
          <a:lstStyle/>
          <a:p>
            <a:fld id="{67B19427-F580-D146-B60E-4CADEE75497F}" type="slidenum">
              <a:rPr lang="en-US" smtClean="0"/>
              <a:t>11</a:t>
            </a:fld>
            <a:endParaRPr lang="en-US"/>
          </a:p>
        </p:txBody>
      </p:sp>
      <p:sp>
        <p:nvSpPr>
          <p:cNvPr id="6" name="Footer Placeholder "/>
          <p:cNvSpPr>
            <a:spLocks noGrp="1"/>
          </p:cNvSpPr>
          <p:nvPr>
            <p:ph type="ftr" sz="quarter" idx="13"/>
          </p:nvPr>
        </p:nvSpPr>
        <p:spPr/>
        <p:txBody>
          <a:bodyPr/>
          <a:lstStyle/>
          <a:p>
            <a:r>
              <a:rPr lang="en-US" dirty="0"/>
              <a:t>Copyright ©2018 John Wiley &amp; Sons, Inc. </a:t>
            </a:r>
          </a:p>
        </p:txBody>
      </p:sp>
    </p:spTree>
    <p:extLst>
      <p:ext uri="{BB962C8B-B14F-4D97-AF65-F5344CB8AC3E}">
        <p14:creationId xmlns:p14="http://schemas.microsoft.com/office/powerpoint/2010/main" val="179564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759" y="816616"/>
            <a:ext cx="7802875" cy="4876797"/>
          </a:xfrm>
        </p:spPr>
      </p:pic>
      <p:sp>
        <p:nvSpPr>
          <p:cNvPr id="5" name="Title 4"/>
          <p:cNvSpPr>
            <a:spLocks noGrp="1"/>
          </p:cNvSpPr>
          <p:nvPr>
            <p:ph type="title"/>
          </p:nvPr>
        </p:nvSpPr>
        <p:spPr/>
        <p:txBody>
          <a:bodyPr/>
          <a:lstStyle/>
          <a:p>
            <a:r>
              <a:rPr lang="en-US" sz="2400" dirty="0"/>
              <a:t>Learning Objectives (2 of 5)</a:t>
            </a:r>
          </a:p>
        </p:txBody>
      </p:sp>
      <p:sp>
        <p:nvSpPr>
          <p:cNvPr id="3" name="Slide Number Placeholder 2"/>
          <p:cNvSpPr>
            <a:spLocks noGrp="1"/>
          </p:cNvSpPr>
          <p:nvPr>
            <p:ph type="sldNum" sz="quarter" idx="12"/>
          </p:nvPr>
        </p:nvSpPr>
        <p:spPr/>
        <p:txBody>
          <a:bodyPr/>
          <a:lstStyle/>
          <a:p>
            <a:fld id="{42181430-7FCB-BA4C-90CE-EB7ACCC9EC50}" type="slidenum">
              <a:rPr lang="en-US" smtClean="0"/>
              <a:t>12</a:t>
            </a:fld>
            <a:endParaRPr lang="en-US"/>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3212273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1066801"/>
          </a:xfrm>
        </p:spPr>
        <p:txBody>
          <a:bodyPr/>
          <a:lstStyle/>
          <a:p>
            <a:r>
              <a:rPr lang="en-US" sz="3600" dirty="0"/>
              <a:t>Software Development Methodologies: Waterfall</a:t>
            </a:r>
          </a:p>
        </p:txBody>
      </p:sp>
      <p:sp>
        <p:nvSpPr>
          <p:cNvPr id="3" name="Content Placeholder 2"/>
          <p:cNvSpPr>
            <a:spLocks noGrp="1"/>
          </p:cNvSpPr>
          <p:nvPr>
            <p:ph sz="quarter" idx="16"/>
          </p:nvPr>
        </p:nvSpPr>
        <p:spPr>
          <a:xfrm>
            <a:off x="304800" y="1752600"/>
            <a:ext cx="4114800" cy="4495800"/>
          </a:xfrm>
        </p:spPr>
        <p:txBody>
          <a:bodyPr/>
          <a:lstStyle/>
          <a:p>
            <a:pPr lvl="0">
              <a:buClr>
                <a:srgbClr val="911B21"/>
              </a:buClr>
            </a:pPr>
            <a:r>
              <a:rPr lang="en-US" sz="2400" b="1" dirty="0">
                <a:solidFill>
                  <a:srgbClr val="000000"/>
                </a:solidFill>
              </a:rPr>
              <a:t>Waterfall Method</a:t>
            </a:r>
          </a:p>
          <a:p>
            <a:pPr marL="292608" lvl="0" indent="-292608">
              <a:buClr>
                <a:srgbClr val="911B21"/>
              </a:buClr>
              <a:buFont typeface="Arial"/>
              <a:buChar char="•"/>
            </a:pPr>
            <a:r>
              <a:rPr lang="en-US" sz="2400" dirty="0">
                <a:solidFill>
                  <a:srgbClr val="000000"/>
                </a:solidFill>
              </a:rPr>
              <a:t>Sequential</a:t>
            </a:r>
          </a:p>
          <a:p>
            <a:pPr marL="292608" lvl="0" indent="-292608">
              <a:buClr>
                <a:srgbClr val="911B21"/>
              </a:buClr>
              <a:buFont typeface="Arial"/>
              <a:buChar char="•"/>
            </a:pPr>
            <a:r>
              <a:rPr lang="en-US" sz="2400" dirty="0">
                <a:solidFill>
                  <a:srgbClr val="000000"/>
                </a:solidFill>
              </a:rPr>
              <a:t>Predictive</a:t>
            </a:r>
          </a:p>
          <a:p>
            <a:pPr marL="292608" lvl="0" indent="-292608">
              <a:buClr>
                <a:srgbClr val="911B21"/>
              </a:buClr>
              <a:buFont typeface="Arial"/>
              <a:buChar char="•"/>
            </a:pPr>
            <a:r>
              <a:rPr lang="en-US" sz="2400" dirty="0">
                <a:solidFill>
                  <a:srgbClr val="000000"/>
                </a:solidFill>
              </a:rPr>
              <a:t>Inflexible</a:t>
            </a:r>
          </a:p>
          <a:p>
            <a:pPr marL="292608" lvl="0" indent="-292608">
              <a:buClr>
                <a:srgbClr val="911B21"/>
              </a:buClr>
              <a:buFont typeface="Arial"/>
              <a:buChar char="•"/>
            </a:pPr>
            <a:r>
              <a:rPr lang="en-US" sz="2400" dirty="0">
                <a:solidFill>
                  <a:srgbClr val="000000"/>
                </a:solidFill>
              </a:rPr>
              <a:t>No going back</a:t>
            </a:r>
          </a:p>
          <a:p>
            <a:pPr marL="292608" lvl="0" indent="-292608">
              <a:buClr>
                <a:srgbClr val="911B21"/>
              </a:buClr>
              <a:buFont typeface="Arial"/>
              <a:buChar char="•"/>
            </a:pPr>
            <a:r>
              <a:rPr lang="en-US" sz="2400" dirty="0">
                <a:solidFill>
                  <a:srgbClr val="000000"/>
                </a:solidFill>
              </a:rPr>
              <a:t>Recordkeeping essential</a:t>
            </a:r>
          </a:p>
          <a:p>
            <a:pPr marL="292608" lvl="0" indent="-292608">
              <a:buClr>
                <a:srgbClr val="911B21"/>
              </a:buClr>
              <a:buFont typeface="Arial"/>
              <a:buChar char="•"/>
            </a:pPr>
            <a:r>
              <a:rPr lang="en-US" sz="2400" dirty="0">
                <a:solidFill>
                  <a:srgbClr val="000000"/>
                </a:solidFill>
              </a:rPr>
              <a:t>Small, short-term projects</a:t>
            </a:r>
          </a:p>
          <a:p>
            <a:pPr marL="658368" lvl="1" indent="-365760">
              <a:spcBef>
                <a:spcPts val="1000"/>
              </a:spcBef>
              <a:buFont typeface="Courier New" charset="0"/>
              <a:buChar char="o"/>
            </a:pPr>
            <a:endParaRPr lang="en-US" sz="2800" dirty="0">
              <a:latin typeface="Calibri" charset="0"/>
              <a:ea typeface="Calibri" charset="0"/>
              <a:cs typeface="Calibri" charset="0"/>
            </a:endParaRPr>
          </a:p>
        </p:txBody>
      </p:sp>
      <p:pic>
        <p:nvPicPr>
          <p:cNvPr id="8" name="Content Placeholder 7"/>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3783832" y="1445752"/>
            <a:ext cx="4800938" cy="4040647"/>
          </a:xfrm>
        </p:spPr>
      </p:pic>
      <p:sp>
        <p:nvSpPr>
          <p:cNvPr id="4" name="Slide Number Placeholder 3"/>
          <p:cNvSpPr>
            <a:spLocks noGrp="1"/>
          </p:cNvSpPr>
          <p:nvPr>
            <p:ph type="sldNum" sz="quarter" idx="10"/>
          </p:nvPr>
        </p:nvSpPr>
        <p:spPr/>
        <p:txBody>
          <a:bodyPr/>
          <a:lstStyle/>
          <a:p>
            <a:fld id="{67B19427-F580-D146-B60E-4CADEE75497F}"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1744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035050"/>
          </a:xfrm>
          <a:prstGeom prst="rect">
            <a:avLst/>
          </a:prstGeom>
        </p:spPr>
        <p:txBody>
          <a:bodyPr/>
          <a:lstStyle/>
          <a:p>
            <a:r>
              <a:rPr lang="en-US" sz="3600" dirty="0"/>
              <a:t>Software Development Methodologies: Object-Oriented</a:t>
            </a:r>
            <a:endParaRPr lang="en-US" sz="2800" dirty="0"/>
          </a:p>
        </p:txBody>
      </p:sp>
      <p:sp>
        <p:nvSpPr>
          <p:cNvPr id="4" name="COBBL"/>
          <p:cNvSpPr>
            <a:spLocks noGrp="1"/>
          </p:cNvSpPr>
          <p:nvPr>
            <p:ph sz="quarter" idx="12"/>
          </p:nvPr>
        </p:nvSpPr>
        <p:spPr>
          <a:xfrm>
            <a:off x="304800" y="1752600"/>
            <a:ext cx="8534400" cy="4495800"/>
          </a:xfrm>
        </p:spPr>
        <p:txBody>
          <a:bodyPr/>
          <a:lstStyle/>
          <a:p>
            <a:r>
              <a:rPr lang="en-US" dirty="0"/>
              <a:t>Object-Oriented (O-O) Analysis and Design</a:t>
            </a:r>
          </a:p>
          <a:p>
            <a:pPr lvl="1"/>
            <a:r>
              <a:rPr lang="en-US" dirty="0"/>
              <a:t>Iterative, Adaptive</a:t>
            </a:r>
          </a:p>
          <a:p>
            <a:pPr lvl="1"/>
            <a:r>
              <a:rPr lang="en-US" dirty="0"/>
              <a:t>Emphasizes modularity and reusability</a:t>
            </a:r>
          </a:p>
          <a:p>
            <a:pPr lvl="1"/>
            <a:r>
              <a:rPr lang="en-US" dirty="0"/>
              <a:t>Views a system as a collection of modular objects that encapsulate data and processes. </a:t>
            </a:r>
          </a:p>
          <a:p>
            <a:pPr lvl="1"/>
            <a:r>
              <a:rPr lang="en-US" dirty="0"/>
              <a:t>Objects = people, things, transactions and events </a:t>
            </a:r>
          </a:p>
          <a:p>
            <a:pPr lvl="1"/>
            <a:r>
              <a:rPr lang="en-US" dirty="0"/>
              <a:t>Use cases and Unified Modelling Language (UML), a set of symbols to graphically represent the various components and relationships within a system </a:t>
            </a:r>
          </a:p>
          <a:p>
            <a:pPr lvl="1"/>
            <a:endParaRPr lang="en-US"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14</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166589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1077" y="1066800"/>
            <a:ext cx="5961845" cy="4191000"/>
          </a:xfrm>
        </p:spPr>
      </p:pic>
      <p:sp>
        <p:nvSpPr>
          <p:cNvPr id="5" name="Title 4"/>
          <p:cNvSpPr>
            <a:spLocks noGrp="1"/>
          </p:cNvSpPr>
          <p:nvPr>
            <p:ph type="title"/>
          </p:nvPr>
        </p:nvSpPr>
        <p:spPr>
          <a:xfrm>
            <a:off x="304800" y="5486400"/>
            <a:ext cx="8534400" cy="869951"/>
          </a:xfrm>
        </p:spPr>
        <p:txBody>
          <a:bodyPr/>
          <a:lstStyle/>
          <a:p>
            <a:r>
              <a:rPr lang="en-US" sz="2000" b="1" dirty="0">
                <a:ea typeface="MS Mincho" panose="02020609040205080304" pitchFamily="49" charset="-128"/>
                <a:cs typeface="Times New Roman" panose="02020603050405020304" pitchFamily="18" charset="0"/>
              </a:rPr>
              <a:t>Figure 13.3: </a:t>
            </a:r>
            <a:r>
              <a:rPr lang="en-US" sz="2000" dirty="0">
                <a:ea typeface="MS Mincho" panose="02020609040205080304" pitchFamily="49" charset="-128"/>
                <a:cs typeface="Times New Roman" panose="02020603050405020304" pitchFamily="18" charset="0"/>
              </a:rPr>
              <a:t>An Object-Oriented Use Case Model has two parts, the use case diagram and the use case description. Here’s a simple example of an account holder interacting with a Banking ATM.</a:t>
            </a:r>
            <a:br>
              <a:rPr lang="en-US" dirty="0"/>
            </a:br>
            <a:endParaRPr lang="en-US" dirty="0"/>
          </a:p>
        </p:txBody>
      </p:sp>
      <p:sp>
        <p:nvSpPr>
          <p:cNvPr id="3" name="Slide Number Placeholder 2"/>
          <p:cNvSpPr>
            <a:spLocks noGrp="1"/>
          </p:cNvSpPr>
          <p:nvPr>
            <p:ph type="sldNum" sz="quarter" idx="12"/>
          </p:nvPr>
        </p:nvSpPr>
        <p:spPr/>
        <p:txBody>
          <a:bodyPr/>
          <a:lstStyle/>
          <a:p>
            <a:fld id="{42181430-7FCB-BA4C-90CE-EB7ACCC9EC50}" type="slidenum">
              <a:rPr lang="en-US" smtClean="0"/>
              <a:t>15</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130651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035050"/>
          </a:xfrm>
          <a:prstGeom prst="rect">
            <a:avLst/>
          </a:prstGeom>
        </p:spPr>
        <p:txBody>
          <a:bodyPr/>
          <a:lstStyle/>
          <a:p>
            <a:r>
              <a:rPr lang="en-US" sz="3600" dirty="0"/>
              <a:t>Software Development Methodologies: Agile</a:t>
            </a:r>
          </a:p>
        </p:txBody>
      </p:sp>
      <p:sp>
        <p:nvSpPr>
          <p:cNvPr id="4" name="COBBL"/>
          <p:cNvSpPr>
            <a:spLocks noGrp="1"/>
          </p:cNvSpPr>
          <p:nvPr>
            <p:ph sz="quarter" idx="12"/>
          </p:nvPr>
        </p:nvSpPr>
        <p:spPr>
          <a:xfrm>
            <a:off x="304800" y="1752600"/>
            <a:ext cx="8534400" cy="4495800"/>
          </a:xfrm>
        </p:spPr>
        <p:txBody>
          <a:bodyPr/>
          <a:lstStyle/>
          <a:p>
            <a:r>
              <a:rPr lang="en-US" dirty="0"/>
              <a:t>Agile Methodology</a:t>
            </a:r>
          </a:p>
          <a:p>
            <a:pPr lvl="1"/>
            <a:r>
              <a:rPr lang="en-US" dirty="0"/>
              <a:t>Most flexible of all development methodologies</a:t>
            </a:r>
          </a:p>
          <a:p>
            <a:pPr lvl="1"/>
            <a:r>
              <a:rPr lang="en-US" dirty="0"/>
              <a:t>Software components delivered early and often</a:t>
            </a:r>
          </a:p>
          <a:p>
            <a:pPr lvl="1"/>
            <a:r>
              <a:rPr lang="en-US" dirty="0"/>
              <a:t>Iterative, incremental approach</a:t>
            </a:r>
          </a:p>
          <a:p>
            <a:pPr lvl="1"/>
            <a:r>
              <a:rPr lang="en-US" dirty="0"/>
              <a:t>Variations: Scrum, Extreme Programming</a:t>
            </a:r>
          </a:p>
          <a:p>
            <a:pPr lvl="1"/>
            <a:endParaRPr lang="en-US"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16</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59939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5715000"/>
            <a:ext cx="8534400" cy="641351"/>
          </a:xfrm>
        </p:spPr>
        <p:txBody>
          <a:bodyPr/>
          <a:lstStyle/>
          <a:p>
            <a:r>
              <a:rPr lang="en-US" sz="2000" b="1" dirty="0">
                <a:solidFill>
                  <a:schemeClr val="accent1"/>
                </a:solidFill>
              </a:rPr>
              <a:t>Figure 13.4 </a:t>
            </a:r>
            <a:r>
              <a:rPr lang="en-US" sz="2000" b="1" dirty="0"/>
              <a:t>Stages in the Agile Methodology</a:t>
            </a:r>
            <a:br>
              <a:rPr lang="en-US" sz="2000" b="1" dirty="0"/>
            </a:br>
            <a:br>
              <a:rPr lang="en-US" sz="2000" b="1" i="1" dirty="0">
                <a:ea typeface="MS Mincho" panose="02020609040205080304" pitchFamily="49" charset="-128"/>
                <a:cs typeface="AvenirLTStd-HeavyOblique"/>
              </a:rPr>
            </a:br>
            <a:br>
              <a:rPr lang="en-US" dirty="0"/>
            </a:br>
            <a:endParaRPr lang="en-US" dirty="0"/>
          </a:p>
        </p:txBody>
      </p:sp>
      <p:sp>
        <p:nvSpPr>
          <p:cNvPr id="3" name="Slide Number Placeholder 2"/>
          <p:cNvSpPr>
            <a:spLocks noGrp="1"/>
          </p:cNvSpPr>
          <p:nvPr>
            <p:ph type="sldNum" sz="quarter" idx="12"/>
          </p:nvPr>
        </p:nvSpPr>
        <p:spPr/>
        <p:txBody>
          <a:bodyPr/>
          <a:lstStyle/>
          <a:p>
            <a:fld id="{42181430-7FCB-BA4C-90CE-EB7ACCC9EC50}" type="slidenum">
              <a:rPr lang="en-US" smtClean="0"/>
              <a:t>17</a:t>
            </a:fld>
            <a:endParaRPr lang="en-US"/>
          </a:p>
        </p:txBody>
      </p:sp>
      <p:sp>
        <p:nvSpPr>
          <p:cNvPr id="4" name="Footer Placeholder 3"/>
          <p:cNvSpPr>
            <a:spLocks noGrp="1"/>
          </p:cNvSpPr>
          <p:nvPr>
            <p:ph type="ftr" sz="quarter" idx="11"/>
          </p:nvPr>
        </p:nvSpPr>
        <p:spPr/>
        <p:txBody>
          <a:bodyPr/>
          <a:lstStyle/>
          <a:p>
            <a:r>
              <a:rPr lang="en-US" dirty="0"/>
              <a:t>Copyright ©2018 John Wiley &amp; Sons, Inc. </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474" y="1828800"/>
            <a:ext cx="8157051" cy="2442372"/>
          </a:xfrm>
        </p:spPr>
      </p:pic>
    </p:spTree>
    <p:extLst>
      <p:ext uri="{BB962C8B-B14F-4D97-AF65-F5344CB8AC3E}">
        <p14:creationId xmlns:p14="http://schemas.microsoft.com/office/powerpoint/2010/main" val="2748508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035050"/>
          </a:xfrm>
          <a:prstGeom prst="rect">
            <a:avLst/>
          </a:prstGeom>
        </p:spPr>
        <p:txBody>
          <a:bodyPr/>
          <a:lstStyle/>
          <a:p>
            <a:r>
              <a:rPr lang="en-US" sz="3600" dirty="0"/>
              <a:t>Software Development Methodologies: DevOps</a:t>
            </a:r>
          </a:p>
        </p:txBody>
      </p:sp>
      <p:sp>
        <p:nvSpPr>
          <p:cNvPr id="4" name="COBBL"/>
          <p:cNvSpPr>
            <a:spLocks noGrp="1"/>
          </p:cNvSpPr>
          <p:nvPr>
            <p:ph sz="quarter" idx="12"/>
          </p:nvPr>
        </p:nvSpPr>
        <p:spPr>
          <a:xfrm>
            <a:off x="304800" y="1752600"/>
            <a:ext cx="8534400" cy="4495800"/>
          </a:xfrm>
        </p:spPr>
        <p:txBody>
          <a:bodyPr/>
          <a:lstStyle/>
          <a:p>
            <a:r>
              <a:rPr lang="en-US" dirty="0"/>
              <a:t>DevOps: </a:t>
            </a:r>
            <a:r>
              <a:rPr lang="en-US" dirty="0" err="1"/>
              <a:t>DEVelopment</a:t>
            </a:r>
            <a:r>
              <a:rPr lang="en-US" dirty="0"/>
              <a:t> and IT </a:t>
            </a:r>
            <a:r>
              <a:rPr lang="en-US" dirty="0" err="1"/>
              <a:t>OPerations</a:t>
            </a:r>
            <a:endParaRPr lang="en-US" dirty="0"/>
          </a:p>
          <a:p>
            <a:pPr lvl="1"/>
            <a:r>
              <a:rPr lang="en-US" dirty="0"/>
              <a:t>Emphasizes </a:t>
            </a:r>
            <a:r>
              <a:rPr lang="en-US" i="1" dirty="0"/>
              <a:t>collaboration between software developers, operators and </a:t>
            </a:r>
            <a:r>
              <a:rPr lang="en-US" dirty="0"/>
              <a:t>testers involved in the development and operations of information systems</a:t>
            </a:r>
          </a:p>
          <a:p>
            <a:pPr lvl="1"/>
            <a:r>
              <a:rPr lang="en-US" dirty="0"/>
              <a:t>Developed to address gap in communication and collaboration </a:t>
            </a:r>
          </a:p>
          <a:p>
            <a:pPr lvl="1"/>
            <a:r>
              <a:rPr lang="en-US" dirty="0"/>
              <a:t>Creates culture where building, testing and delivery of a system can happen quickly, frequently and reliably </a:t>
            </a:r>
          </a:p>
          <a:p>
            <a:pPr lvl="1"/>
            <a:r>
              <a:rPr lang="en-US" dirty="0"/>
              <a:t>Lowers failure rate of new releases </a:t>
            </a:r>
          </a:p>
          <a:p>
            <a:pPr lvl="1"/>
            <a:r>
              <a:rPr lang="en-US" dirty="0"/>
              <a:t>Shortens time to market </a:t>
            </a:r>
          </a:p>
          <a:p>
            <a:pPr lvl="1"/>
            <a:endParaRPr lang="en-US"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18</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172027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143000"/>
          </a:xfrm>
          <a:prstGeom prst="rect">
            <a:avLst/>
          </a:prstGeom>
        </p:spPr>
        <p:txBody>
          <a:bodyPr/>
          <a:lstStyle/>
          <a:p>
            <a:r>
              <a:rPr lang="en-US" dirty="0"/>
              <a:t>Software Development Methodologies</a:t>
            </a:r>
          </a:p>
        </p:txBody>
      </p:sp>
      <p:sp>
        <p:nvSpPr>
          <p:cNvPr id="4" name="COBNL"/>
          <p:cNvSpPr>
            <a:spLocks noGrp="1"/>
          </p:cNvSpPr>
          <p:nvPr>
            <p:ph sz="quarter" idx="12"/>
          </p:nvPr>
        </p:nvSpPr>
        <p:spPr>
          <a:xfrm>
            <a:off x="304800" y="1752600"/>
            <a:ext cx="8763000" cy="4495800"/>
          </a:xfrm>
        </p:spPr>
        <p:txBody>
          <a:bodyPr/>
          <a:lstStyle/>
          <a:p>
            <a:pPr lvl="0"/>
            <a:r>
              <a:rPr lang="en-US" dirty="0"/>
              <a:t>Name the different types of systems development methodologies. </a:t>
            </a:r>
          </a:p>
          <a:p>
            <a:pPr lvl="0"/>
            <a:r>
              <a:rPr lang="en-US" dirty="0"/>
              <a:t>What the is the main difference between the waterfall method and the agile method? </a:t>
            </a:r>
          </a:p>
          <a:p>
            <a:pPr lvl="0"/>
            <a:r>
              <a:rPr lang="en-US" dirty="0"/>
              <a:t>Why is it important for an organization to be flexible when developing information systems? </a:t>
            </a:r>
          </a:p>
          <a:p>
            <a:pPr lvl="0"/>
            <a:r>
              <a:rPr lang="en-US" dirty="0"/>
              <a:t>Why is the concept of DevOps appealing to organizations? </a:t>
            </a:r>
          </a:p>
          <a:p>
            <a:pPr lvl="0"/>
            <a:endParaRPr lang="en-US" dirty="0"/>
          </a:p>
        </p:txBody>
      </p:sp>
      <p:sp>
        <p:nvSpPr>
          <p:cNvPr id="5" name="Slide Number Placeholder "/>
          <p:cNvSpPr>
            <a:spLocks noGrp="1"/>
          </p:cNvSpPr>
          <p:nvPr>
            <p:ph type="sldNum" sz="quarter" idx="14"/>
          </p:nvPr>
        </p:nvSpPr>
        <p:spPr/>
        <p:txBody>
          <a:bodyPr/>
          <a:lstStyle/>
          <a:p>
            <a:fld id="{67B19427-F580-D146-B60E-4CADEE75497F}" type="slidenum">
              <a:rPr lang="en-US" smtClean="0"/>
              <a:t>19</a:t>
            </a:fld>
            <a:endParaRPr lang="en-US"/>
          </a:p>
        </p:txBody>
      </p:sp>
      <p:sp>
        <p:nvSpPr>
          <p:cNvPr id="6" name="Footer Placeholder "/>
          <p:cNvSpPr>
            <a:spLocks noGrp="1"/>
          </p:cNvSpPr>
          <p:nvPr>
            <p:ph type="ftr" sz="quarter" idx="13"/>
          </p:nvPr>
        </p:nvSpPr>
        <p:spPr/>
        <p:txBody>
          <a:bodyPr/>
          <a:lstStyle/>
          <a:p>
            <a:r>
              <a:rPr lang="en-US" dirty="0"/>
              <a:t>Copyright ©2018 John Wiley &amp; Sons, Inc. </a:t>
            </a:r>
          </a:p>
        </p:txBody>
      </p:sp>
    </p:spTree>
    <p:extLst>
      <p:ext uri="{BB962C8B-B14F-4D97-AF65-F5344CB8AC3E}">
        <p14:creationId xmlns:p14="http://schemas.microsoft.com/office/powerpoint/2010/main" val="363881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562" y="838200"/>
            <a:ext cx="7802876" cy="4876797"/>
          </a:xfrm>
        </p:spPr>
      </p:pic>
      <p:sp>
        <p:nvSpPr>
          <p:cNvPr id="5" name="Title 4"/>
          <p:cNvSpPr>
            <a:spLocks noGrp="1"/>
          </p:cNvSpPr>
          <p:nvPr>
            <p:ph type="title"/>
          </p:nvPr>
        </p:nvSpPr>
        <p:spPr/>
        <p:txBody>
          <a:bodyPr/>
          <a:lstStyle/>
          <a:p>
            <a:r>
              <a:rPr lang="en-US" sz="2400" dirty="0"/>
              <a:t>Learning Objectives (1 of 5)</a:t>
            </a:r>
          </a:p>
        </p:txBody>
      </p:sp>
      <p:sp>
        <p:nvSpPr>
          <p:cNvPr id="3" name="Slide Number Placeholder 2"/>
          <p:cNvSpPr>
            <a:spLocks noGrp="1"/>
          </p:cNvSpPr>
          <p:nvPr>
            <p:ph type="sldNum" sz="quarter" idx="12"/>
          </p:nvPr>
        </p:nvSpPr>
        <p:spPr/>
        <p:txBody>
          <a:bodyPr/>
          <a:lstStyle/>
          <a:p>
            <a:fld id="{42181430-7FCB-BA4C-90CE-EB7ACCC9EC50}" type="slidenum">
              <a:rPr lang="en-US" smtClean="0"/>
              <a:t>2</a:t>
            </a:fld>
            <a:endParaRPr lang="en-US"/>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363686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759" y="816616"/>
            <a:ext cx="7802875" cy="4876797"/>
          </a:xfrm>
        </p:spPr>
      </p:pic>
      <p:sp>
        <p:nvSpPr>
          <p:cNvPr id="5" name="Title 4"/>
          <p:cNvSpPr>
            <a:spLocks noGrp="1"/>
          </p:cNvSpPr>
          <p:nvPr>
            <p:ph type="title"/>
          </p:nvPr>
        </p:nvSpPr>
        <p:spPr/>
        <p:txBody>
          <a:bodyPr/>
          <a:lstStyle/>
          <a:p>
            <a:r>
              <a:rPr lang="en-US" sz="2400" dirty="0"/>
              <a:t>Learning Objectives (3 of 5)</a:t>
            </a:r>
          </a:p>
        </p:txBody>
      </p:sp>
      <p:sp>
        <p:nvSpPr>
          <p:cNvPr id="3" name="Slide Number Placeholder 2"/>
          <p:cNvSpPr>
            <a:spLocks noGrp="1"/>
          </p:cNvSpPr>
          <p:nvPr>
            <p:ph type="sldNum" sz="quarter" idx="12"/>
          </p:nvPr>
        </p:nvSpPr>
        <p:spPr/>
        <p:txBody>
          <a:bodyPr/>
          <a:lstStyle/>
          <a:p>
            <a:fld id="{42181430-7FCB-BA4C-90CE-EB7ACCC9EC50}" type="slidenum">
              <a:rPr lang="en-US" smtClean="0"/>
              <a:t>20</a:t>
            </a:fld>
            <a:endParaRPr lang="en-US"/>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1231421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035050"/>
          </a:xfrm>
          <a:prstGeom prst="rect">
            <a:avLst/>
          </a:prstGeom>
        </p:spPr>
        <p:txBody>
          <a:bodyPr/>
          <a:lstStyle/>
          <a:p>
            <a:r>
              <a:rPr lang="en-US" dirty="0"/>
              <a:t>Project Management Fundamentals</a:t>
            </a:r>
          </a:p>
        </p:txBody>
      </p:sp>
      <p:sp>
        <p:nvSpPr>
          <p:cNvPr id="4" name="COBBL"/>
          <p:cNvSpPr>
            <a:spLocks noGrp="1"/>
          </p:cNvSpPr>
          <p:nvPr>
            <p:ph sz="quarter" idx="12"/>
          </p:nvPr>
        </p:nvSpPr>
        <p:spPr>
          <a:xfrm>
            <a:off x="304800" y="1752600"/>
            <a:ext cx="8534400" cy="4495800"/>
          </a:xfrm>
        </p:spPr>
        <p:txBody>
          <a:bodyPr/>
          <a:lstStyle/>
          <a:p>
            <a:r>
              <a:rPr lang="en-US" dirty="0"/>
              <a:t>Project </a:t>
            </a:r>
          </a:p>
          <a:p>
            <a:pPr lvl="1"/>
            <a:r>
              <a:rPr lang="en-US" dirty="0"/>
              <a:t>is a temporary endeavor undertaken to create a unique product, service or result </a:t>
            </a:r>
          </a:p>
          <a:p>
            <a:r>
              <a:rPr lang="en-US" dirty="0"/>
              <a:t>Project Management </a:t>
            </a:r>
          </a:p>
          <a:p>
            <a:pPr lvl="1"/>
            <a:r>
              <a:rPr lang="en-US" dirty="0"/>
              <a:t>is the application of knowledge, skills, tools and techniques to project activities to meet project requirements </a:t>
            </a:r>
          </a:p>
          <a:p>
            <a:r>
              <a:rPr lang="en-US" dirty="0"/>
              <a:t>Deliverable</a:t>
            </a:r>
          </a:p>
          <a:p>
            <a:pPr lvl="1"/>
            <a:r>
              <a:rPr lang="en-US" dirty="0"/>
              <a:t>is any measurable, tangible, verifiable outcome, result or item that is produced to complete a project or part of a project </a:t>
            </a:r>
          </a:p>
          <a:p>
            <a:pPr lvl="1"/>
            <a:endParaRPr lang="en-US"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21</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1035006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035050"/>
          </a:xfrm>
          <a:prstGeom prst="rect">
            <a:avLst/>
          </a:prstGeom>
        </p:spPr>
        <p:txBody>
          <a:bodyPr/>
          <a:lstStyle/>
          <a:p>
            <a:r>
              <a:rPr lang="en-US" dirty="0"/>
              <a:t>What is a Project?</a:t>
            </a:r>
          </a:p>
        </p:txBody>
      </p:sp>
      <p:sp>
        <p:nvSpPr>
          <p:cNvPr id="4" name="COBBL"/>
          <p:cNvSpPr>
            <a:spLocks noGrp="1"/>
          </p:cNvSpPr>
          <p:nvPr>
            <p:ph sz="quarter" idx="12"/>
          </p:nvPr>
        </p:nvSpPr>
        <p:spPr>
          <a:xfrm>
            <a:off x="304800" y="1752600"/>
            <a:ext cx="8534400" cy="4495800"/>
          </a:xfrm>
        </p:spPr>
        <p:txBody>
          <a:bodyPr/>
          <a:lstStyle/>
          <a:p>
            <a:pPr marL="0" indent="0">
              <a:buNone/>
            </a:pPr>
            <a:r>
              <a:rPr lang="en-US" sz="2400" dirty="0"/>
              <a:t>Operations vs. Projects</a:t>
            </a:r>
          </a:p>
          <a:p>
            <a:r>
              <a:rPr lang="en-US" sz="2400" dirty="0"/>
              <a:t>Operations </a:t>
            </a:r>
          </a:p>
          <a:p>
            <a:pPr lvl="1"/>
            <a:r>
              <a:rPr lang="en-US" sz="2000" dirty="0"/>
              <a:t>Business as usual</a:t>
            </a:r>
          </a:p>
          <a:p>
            <a:r>
              <a:rPr lang="en-US" sz="2400" dirty="0"/>
              <a:t>Projects</a:t>
            </a:r>
          </a:p>
          <a:p>
            <a:pPr lvl="1"/>
            <a:r>
              <a:rPr lang="en-US" sz="2000" dirty="0"/>
              <a:t>Clearly defined scope, deliverables, and results.</a:t>
            </a:r>
          </a:p>
          <a:p>
            <a:pPr lvl="1"/>
            <a:r>
              <a:rPr lang="en-US" sz="2000" dirty="0"/>
              <a:t>Estimated time frame or schedule subject to a high degree of uncertainty.</a:t>
            </a:r>
          </a:p>
          <a:p>
            <a:pPr lvl="1"/>
            <a:r>
              <a:rPr lang="en-US" sz="2000" dirty="0"/>
              <a:t>Estimated budget subject to a high degree of uncertainty.</a:t>
            </a:r>
          </a:p>
          <a:p>
            <a:pPr lvl="1"/>
            <a:r>
              <a:rPr lang="en-US" sz="2000" dirty="0"/>
              <a:t>Requirement of extensive interaction among participants.</a:t>
            </a:r>
          </a:p>
          <a:p>
            <a:pPr lvl="1"/>
            <a:r>
              <a:rPr lang="en-US" sz="2000" dirty="0"/>
              <a:t>Tasks that may compete or conflict with other business activities.</a:t>
            </a:r>
          </a:p>
          <a:p>
            <a:pPr lvl="1"/>
            <a:r>
              <a:rPr lang="en-US" sz="2000" dirty="0"/>
              <a:t>Risky but with a high profit potential or benefits.</a:t>
            </a:r>
          </a:p>
          <a:p>
            <a:pPr marL="400050"/>
            <a:r>
              <a:rPr lang="en-US" sz="2400" dirty="0"/>
              <a:t>Portfolio is a set of projects.</a:t>
            </a:r>
          </a:p>
          <a:p>
            <a:pPr lvl="1"/>
            <a:endParaRPr lang="en-US" sz="2600"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22</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1059631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533400"/>
            <a:ext cx="8534400" cy="1142999"/>
          </a:xfrm>
          <a:prstGeom prst="rect">
            <a:avLst/>
          </a:prstGeom>
        </p:spPr>
        <p:txBody>
          <a:bodyPr/>
          <a:lstStyle/>
          <a:p>
            <a:r>
              <a:rPr lang="en-US" dirty="0"/>
              <a:t>Choosing Projects: Project Portfolio Management Path</a:t>
            </a:r>
          </a:p>
        </p:txBody>
      </p:sp>
      <p:pic>
        <p:nvPicPr>
          <p:cNvPr id="9" name="Picture Placeholder "/>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1634978" y="1828800"/>
            <a:ext cx="5874044" cy="3947250"/>
          </a:xfrm>
          <a:prstGeom prst="rect">
            <a:avLst/>
          </a:prstGeom>
        </p:spPr>
      </p:pic>
      <p:sp>
        <p:nvSpPr>
          <p:cNvPr id="5" name="Slide Number Placeholder "/>
          <p:cNvSpPr>
            <a:spLocks noGrp="1"/>
          </p:cNvSpPr>
          <p:nvPr>
            <p:ph type="sldNum" sz="quarter" idx="10"/>
          </p:nvPr>
        </p:nvSpPr>
        <p:spPr/>
        <p:txBody>
          <a:bodyPr/>
          <a:lstStyle/>
          <a:p>
            <a:fld id="{67B19427-F580-D146-B60E-4CADEE75497F}" type="slidenum">
              <a:rPr lang="en-US" smtClean="0"/>
              <a:pPr/>
              <a:t>23</a:t>
            </a:fld>
            <a:endParaRPr lang="en-US" dirty="0"/>
          </a:p>
        </p:txBody>
      </p:sp>
      <p:sp>
        <p:nvSpPr>
          <p:cNvPr id="6" name="Footer Placeholder "/>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561889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533400"/>
            <a:ext cx="8534400" cy="1142999"/>
          </a:xfrm>
          <a:prstGeom prst="rect">
            <a:avLst/>
          </a:prstGeom>
        </p:spPr>
        <p:txBody>
          <a:bodyPr/>
          <a:lstStyle/>
          <a:p>
            <a:r>
              <a:rPr lang="en-US" dirty="0"/>
              <a:t>The Triple Constraint</a:t>
            </a:r>
          </a:p>
        </p:txBody>
      </p:sp>
      <p:pic>
        <p:nvPicPr>
          <p:cNvPr id="9" name="Picture Placeholder "/>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2471891" y="1600200"/>
            <a:ext cx="4200218" cy="4330570"/>
          </a:xfrm>
          <a:prstGeom prst="rect">
            <a:avLst/>
          </a:prstGeom>
        </p:spPr>
      </p:pic>
      <p:sp>
        <p:nvSpPr>
          <p:cNvPr id="5" name="Slide Number Placeholder "/>
          <p:cNvSpPr>
            <a:spLocks noGrp="1"/>
          </p:cNvSpPr>
          <p:nvPr>
            <p:ph type="sldNum" sz="quarter" idx="10"/>
          </p:nvPr>
        </p:nvSpPr>
        <p:spPr/>
        <p:txBody>
          <a:bodyPr/>
          <a:lstStyle/>
          <a:p>
            <a:fld id="{67B19427-F580-D146-B60E-4CADEE75497F}" type="slidenum">
              <a:rPr lang="en-US" smtClean="0"/>
              <a:pPr/>
              <a:t>24</a:t>
            </a:fld>
            <a:endParaRPr lang="en-US" dirty="0"/>
          </a:p>
        </p:txBody>
      </p:sp>
      <p:sp>
        <p:nvSpPr>
          <p:cNvPr id="6" name="Footer Placeholder "/>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662819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5794" y="1066800"/>
            <a:ext cx="4772410" cy="4191000"/>
          </a:xfrm>
        </p:spPr>
      </p:pic>
      <p:sp>
        <p:nvSpPr>
          <p:cNvPr id="5" name="Title 4"/>
          <p:cNvSpPr>
            <a:spLocks noGrp="1"/>
          </p:cNvSpPr>
          <p:nvPr>
            <p:ph type="title"/>
          </p:nvPr>
        </p:nvSpPr>
        <p:spPr>
          <a:xfrm>
            <a:off x="304800" y="5486400"/>
            <a:ext cx="8534400" cy="869951"/>
          </a:xfrm>
        </p:spPr>
        <p:txBody>
          <a:bodyPr/>
          <a:lstStyle/>
          <a:p>
            <a:r>
              <a:rPr lang="en-US" sz="2000" b="1" dirty="0">
                <a:ea typeface="MS Mincho" panose="02020609040205080304" pitchFamily="49" charset="-128"/>
                <a:cs typeface="Times New Roman" panose="02020603050405020304" pitchFamily="18" charset="0"/>
              </a:rPr>
              <a:t>Figure 13.7: </a:t>
            </a:r>
            <a:r>
              <a:rPr lang="en-US" sz="2000" dirty="0">
                <a:ea typeface="MS Mincho" panose="02020609040205080304" pitchFamily="49" charset="-128"/>
                <a:cs typeface="Times New Roman" panose="02020603050405020304" pitchFamily="18" charset="0"/>
              </a:rPr>
              <a:t>: The five phases of the project management life cycle. All projects, IT or otherwise, move through five phases of the project management life cycle.</a:t>
            </a:r>
            <a:endParaRPr lang="en-US" dirty="0"/>
          </a:p>
        </p:txBody>
      </p:sp>
      <p:sp>
        <p:nvSpPr>
          <p:cNvPr id="3" name="Slide Number Placeholder 2"/>
          <p:cNvSpPr>
            <a:spLocks noGrp="1"/>
          </p:cNvSpPr>
          <p:nvPr>
            <p:ph type="sldNum" sz="quarter" idx="12"/>
          </p:nvPr>
        </p:nvSpPr>
        <p:spPr/>
        <p:txBody>
          <a:bodyPr/>
          <a:lstStyle/>
          <a:p>
            <a:fld id="{42181430-7FCB-BA4C-90CE-EB7ACCC9EC50}" type="slidenum">
              <a:rPr lang="en-US" smtClean="0"/>
              <a:t>25</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206107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999" y="1435894"/>
            <a:ext cx="6921061" cy="3136106"/>
          </a:xfrm>
        </p:spPr>
      </p:pic>
      <p:sp>
        <p:nvSpPr>
          <p:cNvPr id="5" name="Title 4"/>
          <p:cNvSpPr>
            <a:spLocks noGrp="1"/>
          </p:cNvSpPr>
          <p:nvPr>
            <p:ph type="title"/>
          </p:nvPr>
        </p:nvSpPr>
        <p:spPr>
          <a:xfrm>
            <a:off x="304800" y="5486400"/>
            <a:ext cx="8534400" cy="869951"/>
          </a:xfrm>
        </p:spPr>
        <p:txBody>
          <a:bodyPr/>
          <a:lstStyle/>
          <a:p>
            <a:r>
              <a:rPr lang="en-US" sz="2000" b="1" dirty="0">
                <a:ea typeface="MS Mincho" panose="02020609040205080304" pitchFamily="49" charset="-128"/>
                <a:cs typeface="Times New Roman" panose="02020603050405020304" pitchFamily="18" charset="0"/>
              </a:rPr>
              <a:t>Ten Knowledge Areas of Project Management</a:t>
            </a:r>
            <a:endParaRPr lang="en-US" dirty="0"/>
          </a:p>
        </p:txBody>
      </p:sp>
      <p:sp>
        <p:nvSpPr>
          <p:cNvPr id="3" name="Slide Number Placeholder 2"/>
          <p:cNvSpPr>
            <a:spLocks noGrp="1"/>
          </p:cNvSpPr>
          <p:nvPr>
            <p:ph type="sldNum" sz="quarter" idx="12"/>
          </p:nvPr>
        </p:nvSpPr>
        <p:spPr/>
        <p:txBody>
          <a:bodyPr/>
          <a:lstStyle/>
          <a:p>
            <a:fld id="{42181430-7FCB-BA4C-90CE-EB7ACCC9EC50}" type="slidenum">
              <a:rPr lang="en-US" smtClean="0"/>
              <a:t>26</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588041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sz="3600" dirty="0"/>
              <a:t>Project Management Fundamentals</a:t>
            </a:r>
          </a:p>
        </p:txBody>
      </p:sp>
      <p:sp>
        <p:nvSpPr>
          <p:cNvPr id="4" name="COBNL"/>
          <p:cNvSpPr>
            <a:spLocks noGrp="1"/>
          </p:cNvSpPr>
          <p:nvPr>
            <p:ph sz="quarter" idx="12"/>
          </p:nvPr>
        </p:nvSpPr>
        <p:spPr>
          <a:xfrm>
            <a:off x="301978" y="1371600"/>
            <a:ext cx="8763000" cy="4984750"/>
          </a:xfrm>
        </p:spPr>
        <p:txBody>
          <a:bodyPr/>
          <a:lstStyle/>
          <a:p>
            <a:pPr lvl="0"/>
            <a:r>
              <a:rPr lang="en-US" sz="2400" dirty="0"/>
              <a:t>What distinguishes a project from day-to-day operations?</a:t>
            </a:r>
          </a:p>
          <a:p>
            <a:pPr lvl="0"/>
            <a:r>
              <a:rPr lang="en-US" sz="2400" dirty="0"/>
              <a:t>What are the three components of the triple constraint?</a:t>
            </a:r>
          </a:p>
          <a:p>
            <a:pPr lvl="0"/>
            <a:r>
              <a:rPr lang="en-US" sz="2400" dirty="0"/>
              <a:t>What are the five process groups in the project management life cycle? </a:t>
            </a:r>
          </a:p>
          <a:p>
            <a:pPr lvl="0"/>
            <a:r>
              <a:rPr lang="en-US" sz="2400" dirty="0"/>
              <a:t>Why is it important to use a structured project management approach to IT projects? </a:t>
            </a:r>
          </a:p>
        </p:txBody>
      </p:sp>
      <p:sp>
        <p:nvSpPr>
          <p:cNvPr id="5" name="Slide Number Placeholder "/>
          <p:cNvSpPr>
            <a:spLocks noGrp="1"/>
          </p:cNvSpPr>
          <p:nvPr>
            <p:ph type="sldNum" sz="quarter" idx="14"/>
          </p:nvPr>
        </p:nvSpPr>
        <p:spPr/>
        <p:txBody>
          <a:bodyPr/>
          <a:lstStyle/>
          <a:p>
            <a:fld id="{67B19427-F580-D146-B60E-4CADEE75497F}" type="slidenum">
              <a:rPr lang="en-US" smtClean="0"/>
              <a:t>27</a:t>
            </a:fld>
            <a:endParaRPr lang="en-US"/>
          </a:p>
        </p:txBody>
      </p:sp>
      <p:sp>
        <p:nvSpPr>
          <p:cNvPr id="6" name="Footer Placeholder "/>
          <p:cNvSpPr>
            <a:spLocks noGrp="1"/>
          </p:cNvSpPr>
          <p:nvPr>
            <p:ph type="ftr" sz="quarter" idx="13"/>
          </p:nvPr>
        </p:nvSpPr>
        <p:spPr/>
        <p:txBody>
          <a:bodyPr/>
          <a:lstStyle/>
          <a:p>
            <a:r>
              <a:rPr lang="en-US" dirty="0"/>
              <a:t>Copyright ©2018 John Wiley &amp; Sons, Inc. </a:t>
            </a:r>
          </a:p>
        </p:txBody>
      </p:sp>
    </p:spTree>
    <p:extLst>
      <p:ext uri="{BB962C8B-B14F-4D97-AF65-F5344CB8AC3E}">
        <p14:creationId xmlns:p14="http://schemas.microsoft.com/office/powerpoint/2010/main" val="406484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0759" y="816616"/>
            <a:ext cx="7802875" cy="4876797"/>
          </a:xfrm>
        </p:spPr>
      </p:pic>
      <p:sp>
        <p:nvSpPr>
          <p:cNvPr id="5" name="Title 4"/>
          <p:cNvSpPr>
            <a:spLocks noGrp="1"/>
          </p:cNvSpPr>
          <p:nvPr>
            <p:ph type="title"/>
          </p:nvPr>
        </p:nvSpPr>
        <p:spPr/>
        <p:txBody>
          <a:bodyPr/>
          <a:lstStyle/>
          <a:p>
            <a:r>
              <a:rPr lang="en-US" sz="2400" dirty="0"/>
              <a:t>Learning Objectives (4 of 5)</a:t>
            </a:r>
          </a:p>
        </p:txBody>
      </p:sp>
      <p:sp>
        <p:nvSpPr>
          <p:cNvPr id="3" name="Slide Number Placeholder 2"/>
          <p:cNvSpPr>
            <a:spLocks noGrp="1"/>
          </p:cNvSpPr>
          <p:nvPr>
            <p:ph type="sldNum" sz="quarter" idx="12"/>
          </p:nvPr>
        </p:nvSpPr>
        <p:spPr/>
        <p:txBody>
          <a:bodyPr/>
          <a:lstStyle/>
          <a:p>
            <a:fld id="{42181430-7FCB-BA4C-90CE-EB7ACCC9EC50}" type="slidenum">
              <a:rPr lang="en-US" smtClean="0"/>
              <a:t>28</a:t>
            </a:fld>
            <a:endParaRPr lang="en-US"/>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807438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dirty="0"/>
              <a:t>Project Initiation</a:t>
            </a:r>
            <a:endParaRPr lang="en-US" sz="3200" dirty="0"/>
          </a:p>
        </p:txBody>
      </p:sp>
      <p:sp>
        <p:nvSpPr>
          <p:cNvPr id="4" name="COBBL"/>
          <p:cNvSpPr>
            <a:spLocks noGrp="1"/>
          </p:cNvSpPr>
          <p:nvPr>
            <p:ph sz="quarter" idx="12"/>
          </p:nvPr>
        </p:nvSpPr>
        <p:spPr>
          <a:xfrm>
            <a:off x="304800" y="1752600"/>
            <a:ext cx="8534400" cy="4495800"/>
          </a:xfrm>
        </p:spPr>
        <p:txBody>
          <a:bodyPr/>
          <a:lstStyle/>
          <a:p>
            <a:r>
              <a:rPr lang="en-US" dirty="0"/>
              <a:t>Business Case</a:t>
            </a:r>
          </a:p>
          <a:p>
            <a:pPr lvl="1"/>
            <a:r>
              <a:rPr lang="en-US" dirty="0"/>
              <a:t>Presentation or document that outlines the justification for the start-up and funding of a project</a:t>
            </a:r>
          </a:p>
          <a:p>
            <a:r>
              <a:rPr lang="en-US" dirty="0"/>
              <a:t>Statement of Work (SOW)</a:t>
            </a:r>
          </a:p>
          <a:p>
            <a:pPr lvl="1"/>
            <a:r>
              <a:rPr lang="en-US" dirty="0"/>
              <a:t>Definitive statement that </a:t>
            </a:r>
            <a:r>
              <a:rPr lang="en-US" i="1" dirty="0"/>
              <a:t>defines the project plan</a:t>
            </a:r>
            <a:r>
              <a:rPr lang="en-US" dirty="0"/>
              <a:t>, but does not offer any options or alternatives in the scope</a:t>
            </a:r>
          </a:p>
          <a:p>
            <a:r>
              <a:rPr lang="en-US" dirty="0"/>
              <a:t>Project Charter</a:t>
            </a:r>
          </a:p>
          <a:p>
            <a:pPr lvl="1"/>
            <a:r>
              <a:rPr lang="en-US" dirty="0"/>
              <a:t>Specifies scope, authority, milestones, budget, source of funding for project</a:t>
            </a:r>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29</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229002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143000"/>
          </a:xfrm>
          <a:prstGeom prst="rect">
            <a:avLst/>
          </a:prstGeom>
        </p:spPr>
        <p:txBody>
          <a:bodyPr/>
          <a:lstStyle/>
          <a:p>
            <a:r>
              <a:rPr lang="en-US" dirty="0"/>
              <a:t>System Development Life Cycle</a:t>
            </a:r>
            <a:endParaRPr lang="en-US" sz="4000" dirty="0"/>
          </a:p>
        </p:txBody>
      </p:sp>
      <p:sp>
        <p:nvSpPr>
          <p:cNvPr id="4" name="COBBL"/>
          <p:cNvSpPr>
            <a:spLocks noGrp="1"/>
          </p:cNvSpPr>
          <p:nvPr>
            <p:ph sz="quarter" idx="12"/>
          </p:nvPr>
        </p:nvSpPr>
        <p:spPr>
          <a:xfrm>
            <a:off x="304800" y="1600200"/>
            <a:ext cx="8534400" cy="4648200"/>
          </a:xfrm>
        </p:spPr>
        <p:txBody>
          <a:bodyPr/>
          <a:lstStyle/>
          <a:p>
            <a:r>
              <a:rPr lang="en-US" dirty="0"/>
              <a:t>System Development Life Cycle (SDLC) is a multiple stage approach used by IT professionals to develop high-quality information systems from planning and analysis through support and maintenance. </a:t>
            </a:r>
          </a:p>
          <a:p>
            <a:pPr lvl="1"/>
            <a:r>
              <a:rPr lang="en-US" dirty="0"/>
              <a:t>The SDLC provides a framework for a number of different systems development methodologies.</a:t>
            </a:r>
          </a:p>
          <a:p>
            <a:pPr lvl="1"/>
            <a:r>
              <a:rPr lang="en-US" dirty="0"/>
              <a:t>The activities performed during systems development vary depending on the size and complexity of the system.</a:t>
            </a:r>
          </a:p>
          <a:p>
            <a:pPr marL="301752" lvl="1" indent="0">
              <a:buNone/>
            </a:pPr>
            <a:r>
              <a:rPr lang="en-US" sz="2800" b="1" dirty="0"/>
              <a:t>	</a:t>
            </a:r>
          </a:p>
          <a:p>
            <a:pPr marL="301752" lvl="1" indent="0">
              <a:buNone/>
            </a:pPr>
            <a:endParaRPr lang="en-US" b="1" dirty="0"/>
          </a:p>
        </p:txBody>
      </p:sp>
      <p:sp>
        <p:nvSpPr>
          <p:cNvPr id="5" name="Slide Number Placeholder "/>
          <p:cNvSpPr>
            <a:spLocks noGrp="1"/>
          </p:cNvSpPr>
          <p:nvPr>
            <p:ph type="sldNum" sz="quarter" idx="11"/>
          </p:nvPr>
        </p:nvSpPr>
        <p:spPr/>
        <p:txBody>
          <a:bodyPr/>
          <a:lstStyle/>
          <a:p>
            <a:fld id="{67B19427-F580-D146-B60E-4CADEE75497F}" type="slidenum">
              <a:rPr lang="en-US" smtClean="0"/>
              <a:pPr/>
              <a:t>3</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364236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dirty="0"/>
              <a:t>Project Planning</a:t>
            </a:r>
            <a:endParaRPr lang="en-US" sz="3200" dirty="0"/>
          </a:p>
        </p:txBody>
      </p:sp>
      <p:sp>
        <p:nvSpPr>
          <p:cNvPr id="4" name="COBBL"/>
          <p:cNvSpPr>
            <a:spLocks noGrp="1"/>
          </p:cNvSpPr>
          <p:nvPr>
            <p:ph sz="quarter" idx="12"/>
          </p:nvPr>
        </p:nvSpPr>
        <p:spPr>
          <a:xfrm>
            <a:off x="304800" y="1752600"/>
            <a:ext cx="8534400" cy="4495800"/>
          </a:xfrm>
        </p:spPr>
        <p:txBody>
          <a:bodyPr/>
          <a:lstStyle/>
          <a:p>
            <a:r>
              <a:rPr lang="en-US" dirty="0"/>
              <a:t>Work Breakdown Structure (WBS)</a:t>
            </a:r>
          </a:p>
          <a:p>
            <a:pPr lvl="1"/>
            <a:r>
              <a:rPr lang="en-US" dirty="0"/>
              <a:t>Identifies all work or activities that need to be performed, the schedule of work, and who will perform the work.</a:t>
            </a:r>
          </a:p>
          <a:p>
            <a:pPr lvl="1"/>
            <a:r>
              <a:rPr lang="en-US" b="1" dirty="0"/>
              <a:t>Milestones</a:t>
            </a:r>
            <a:r>
              <a:rPr lang="en-US" dirty="0"/>
              <a:t> are used to manage the project work effort, monitor results, and report meaningful status to project stakeholders.</a:t>
            </a:r>
          </a:p>
          <a:p>
            <a:r>
              <a:rPr lang="en-US" dirty="0"/>
              <a:t>Risk Register</a:t>
            </a:r>
          </a:p>
          <a:p>
            <a:pPr lvl="1"/>
            <a:r>
              <a:rPr lang="en-US" dirty="0"/>
              <a:t>Lists all known risks and an estimation of risks that could occur. </a:t>
            </a:r>
          </a:p>
          <a:p>
            <a:pPr lvl="1"/>
            <a:r>
              <a:rPr lang="en-US" dirty="0"/>
              <a:t>Also lists the source of each risk, how you will respond to each risk and the name of the person responsible for addressing the risk.</a:t>
            </a:r>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30</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3832133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609600"/>
            <a:ext cx="6858000" cy="4745182"/>
          </a:xfrm>
        </p:spPr>
      </p:pic>
      <p:sp>
        <p:nvSpPr>
          <p:cNvPr id="5" name="Title 4"/>
          <p:cNvSpPr>
            <a:spLocks noGrp="1"/>
          </p:cNvSpPr>
          <p:nvPr>
            <p:ph type="title"/>
          </p:nvPr>
        </p:nvSpPr>
        <p:spPr>
          <a:xfrm>
            <a:off x="304800" y="5486400"/>
            <a:ext cx="8534400" cy="869951"/>
          </a:xfrm>
        </p:spPr>
        <p:txBody>
          <a:bodyPr/>
          <a:lstStyle/>
          <a:p>
            <a:r>
              <a:rPr lang="en-US" sz="2000" b="1" dirty="0">
                <a:ea typeface="MS Mincho" panose="02020609040205080304" pitchFamily="49" charset="-128"/>
                <a:cs typeface="Times New Roman" panose="02020603050405020304" pitchFamily="18" charset="0"/>
              </a:rPr>
              <a:t>Figure 13.10</a:t>
            </a:r>
            <a:r>
              <a:rPr lang="en-US" sz="2000" dirty="0">
                <a:ea typeface="MS Mincho" panose="02020609040205080304" pitchFamily="49" charset="-128"/>
                <a:cs typeface="Times New Roman" panose="02020603050405020304" pitchFamily="18" charset="0"/>
              </a:rPr>
              <a:t> One segment of the WBS for a mobile commerce site project</a:t>
            </a:r>
            <a:endParaRPr lang="en-US" dirty="0"/>
          </a:p>
        </p:txBody>
      </p:sp>
      <p:sp>
        <p:nvSpPr>
          <p:cNvPr id="3" name="Slide Number Placeholder 2"/>
          <p:cNvSpPr>
            <a:spLocks noGrp="1"/>
          </p:cNvSpPr>
          <p:nvPr>
            <p:ph type="sldNum" sz="quarter" idx="12"/>
          </p:nvPr>
        </p:nvSpPr>
        <p:spPr/>
        <p:txBody>
          <a:bodyPr/>
          <a:lstStyle/>
          <a:p>
            <a:fld id="{42181430-7FCB-BA4C-90CE-EB7ACCC9EC50}" type="slidenum">
              <a:rPr lang="en-US" smtClean="0"/>
              <a:t>31</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4212748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idx="4294967295"/>
          </p:nvPr>
        </p:nvSpPr>
        <p:spPr>
          <a:xfrm>
            <a:off x="304800" y="609600"/>
            <a:ext cx="8534400" cy="685800"/>
          </a:xfrm>
          <a:prstGeom prst="rect">
            <a:avLst/>
          </a:prstGeom>
        </p:spPr>
        <p:txBody>
          <a:bodyPr/>
          <a:lstStyle/>
          <a:p>
            <a:r>
              <a:rPr lang="en-US" sz="3600" dirty="0">
                <a:solidFill>
                  <a:schemeClr val="accent1"/>
                </a:solidFill>
                <a:latin typeface="Calibri" charset="0"/>
                <a:ea typeface="Calibri" charset="0"/>
                <a:cs typeface="Calibri" charset="0"/>
              </a:rPr>
              <a:t>Project Execution: Gantt Chart</a:t>
            </a:r>
          </a:p>
        </p:txBody>
      </p:sp>
      <p:sp>
        <p:nvSpPr>
          <p:cNvPr id="4" name="Definition of Key Term"/>
          <p:cNvSpPr>
            <a:spLocks noGrp="1"/>
          </p:cNvSpPr>
          <p:nvPr>
            <p:ph sz="quarter" idx="15"/>
          </p:nvPr>
        </p:nvSpPr>
        <p:spPr>
          <a:xfrm>
            <a:off x="304800" y="1295400"/>
            <a:ext cx="8534400" cy="5060950"/>
          </a:xfrm>
        </p:spPr>
        <p:txBody>
          <a:bodyPr/>
          <a:lstStyle/>
          <a:p>
            <a:pPr lvl="0"/>
            <a:r>
              <a:rPr lang="en-US" sz="2800" dirty="0"/>
              <a:t>A horizontal bar chart that shows the timeline of the project schedule showing start and finish dates of all milestones.</a:t>
            </a:r>
          </a:p>
        </p:txBody>
      </p:sp>
      <p:sp>
        <p:nvSpPr>
          <p:cNvPr id="5" name="Slide Number Placeholder "/>
          <p:cNvSpPr>
            <a:spLocks noGrp="1"/>
          </p:cNvSpPr>
          <p:nvPr>
            <p:ph type="sldNum" sz="quarter" idx="10"/>
          </p:nvPr>
        </p:nvSpPr>
        <p:spPr/>
        <p:txBody>
          <a:bodyPr/>
          <a:lstStyle/>
          <a:p>
            <a:fld id="{67B19427-F580-D146-B60E-4CADEE75497F}" type="slidenum">
              <a:rPr lang="en-US" smtClean="0"/>
              <a:pPr/>
              <a:t>32</a:t>
            </a:fld>
            <a:endParaRPr lang="en-US" dirty="0"/>
          </a:p>
        </p:txBody>
      </p:sp>
      <p:sp>
        <p:nvSpPr>
          <p:cNvPr id="6" name="Footer Placeholder "/>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499042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667988"/>
            <a:ext cx="8153400" cy="4672070"/>
          </a:xfrm>
        </p:spPr>
      </p:pic>
      <p:sp>
        <p:nvSpPr>
          <p:cNvPr id="5" name="Title 4"/>
          <p:cNvSpPr>
            <a:spLocks noGrp="1"/>
          </p:cNvSpPr>
          <p:nvPr>
            <p:ph type="title"/>
          </p:nvPr>
        </p:nvSpPr>
        <p:spPr>
          <a:xfrm>
            <a:off x="304800" y="5486400"/>
            <a:ext cx="8534400" cy="869951"/>
          </a:xfrm>
        </p:spPr>
        <p:txBody>
          <a:bodyPr/>
          <a:lstStyle/>
          <a:p>
            <a:r>
              <a:rPr lang="en-US" sz="2000" b="1" dirty="0">
                <a:ea typeface="MS Mincho" panose="02020609040205080304" pitchFamily="49" charset="-128"/>
                <a:cs typeface="Times New Roman" panose="02020603050405020304" pitchFamily="18" charset="0"/>
              </a:rPr>
              <a:t>Figure 13.12</a:t>
            </a:r>
            <a:r>
              <a:rPr lang="en-US" sz="2000" dirty="0">
                <a:ea typeface="MS Mincho" panose="02020609040205080304" pitchFamily="49" charset="-128"/>
                <a:cs typeface="Times New Roman" panose="02020603050405020304" pitchFamily="18" charset="0"/>
              </a:rPr>
              <a:t> Microsoft Project screen shot of WBS (left side) and Gantt chart</a:t>
            </a:r>
            <a:endParaRPr lang="en-US" dirty="0"/>
          </a:p>
        </p:txBody>
      </p:sp>
      <p:sp>
        <p:nvSpPr>
          <p:cNvPr id="3" name="Slide Number Placeholder 2"/>
          <p:cNvSpPr>
            <a:spLocks noGrp="1"/>
          </p:cNvSpPr>
          <p:nvPr>
            <p:ph type="sldNum" sz="quarter" idx="12"/>
          </p:nvPr>
        </p:nvSpPr>
        <p:spPr/>
        <p:txBody>
          <a:bodyPr/>
          <a:lstStyle/>
          <a:p>
            <a:fld id="{42181430-7FCB-BA4C-90CE-EB7ACCC9EC50}" type="slidenum">
              <a:rPr lang="en-US" smtClean="0"/>
              <a:t>33</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76155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dirty="0"/>
              <a:t>Project Execution</a:t>
            </a:r>
            <a:endParaRPr lang="en-US" sz="3200" dirty="0"/>
          </a:p>
        </p:txBody>
      </p:sp>
      <p:sp>
        <p:nvSpPr>
          <p:cNvPr id="4" name="COBBL"/>
          <p:cNvSpPr>
            <a:spLocks noGrp="1"/>
          </p:cNvSpPr>
          <p:nvPr>
            <p:ph sz="quarter" idx="12"/>
          </p:nvPr>
        </p:nvSpPr>
        <p:spPr>
          <a:xfrm>
            <a:off x="304800" y="1752600"/>
            <a:ext cx="8534400" cy="4495800"/>
          </a:xfrm>
        </p:spPr>
        <p:txBody>
          <a:bodyPr/>
          <a:lstStyle/>
          <a:p>
            <a:r>
              <a:rPr lang="en-US" dirty="0"/>
              <a:t>Cost Estimation</a:t>
            </a:r>
          </a:p>
          <a:p>
            <a:pPr lvl="1"/>
            <a:r>
              <a:rPr lang="en-US" dirty="0"/>
              <a:t>Costs are not technically part of the WBS, but  projects’ estimated cost can be calculated from the WBS using start date and duration.</a:t>
            </a:r>
          </a:p>
          <a:p>
            <a:r>
              <a:rPr lang="en-US" dirty="0"/>
              <a:t>Responsibility Matrix</a:t>
            </a:r>
          </a:p>
          <a:p>
            <a:pPr lvl="1"/>
            <a:r>
              <a:rPr lang="en-US" dirty="0"/>
              <a:t>Shows who has primary responsibility and who has support responsibility for the activities listed in the WBS.</a:t>
            </a:r>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34</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1453715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457200"/>
            <a:ext cx="8534400" cy="990600"/>
          </a:xfrm>
          <a:prstGeom prst="rect">
            <a:avLst/>
          </a:prstGeom>
        </p:spPr>
        <p:txBody>
          <a:bodyPr/>
          <a:lstStyle/>
          <a:p>
            <a:r>
              <a:rPr lang="en-US" sz="3600" dirty="0"/>
              <a:t>Initiating, Planning, and Executing Projects</a:t>
            </a:r>
          </a:p>
        </p:txBody>
      </p:sp>
      <p:sp>
        <p:nvSpPr>
          <p:cNvPr id="4" name="COBNL"/>
          <p:cNvSpPr>
            <a:spLocks noGrp="1"/>
          </p:cNvSpPr>
          <p:nvPr>
            <p:ph sz="quarter" idx="12"/>
          </p:nvPr>
        </p:nvSpPr>
        <p:spPr>
          <a:xfrm>
            <a:off x="301978" y="1447800"/>
            <a:ext cx="8763000" cy="4908550"/>
          </a:xfrm>
        </p:spPr>
        <p:txBody>
          <a:bodyPr/>
          <a:lstStyle/>
          <a:p>
            <a:pPr lvl="0"/>
            <a:r>
              <a:rPr lang="en-US" dirty="0"/>
              <a:t>If the business case is accepted, what document is prepared?</a:t>
            </a:r>
          </a:p>
          <a:p>
            <a:pPr lvl="0"/>
            <a:r>
              <a:rPr lang="en-US" dirty="0"/>
              <a:t>What events are used to manage the project work effort, monitor results, and report a meaningful status to project stakeholders?</a:t>
            </a:r>
          </a:p>
          <a:p>
            <a:pPr lvl="0"/>
            <a:r>
              <a:rPr lang="en-US" dirty="0"/>
              <a:t>What shows who has primary responsibility and who has support responsibility for the tasks listed in the WBS?</a:t>
            </a:r>
          </a:p>
          <a:p>
            <a:pPr lvl="0"/>
            <a:r>
              <a:rPr lang="en-US" dirty="0"/>
              <a:t>What is the type of bar chart that shows the timeline of the project schedule?</a:t>
            </a:r>
          </a:p>
          <a:p>
            <a:pPr marL="0" lvl="0" indent="0">
              <a:buNone/>
            </a:pPr>
            <a:br>
              <a:rPr lang="en-US" dirty="0"/>
            </a:br>
            <a:endParaRPr lang="en-US" dirty="0"/>
          </a:p>
        </p:txBody>
      </p:sp>
      <p:sp>
        <p:nvSpPr>
          <p:cNvPr id="5" name="Slide Number Placeholder "/>
          <p:cNvSpPr>
            <a:spLocks noGrp="1"/>
          </p:cNvSpPr>
          <p:nvPr>
            <p:ph type="sldNum" sz="quarter" idx="14"/>
          </p:nvPr>
        </p:nvSpPr>
        <p:spPr/>
        <p:txBody>
          <a:bodyPr/>
          <a:lstStyle/>
          <a:p>
            <a:fld id="{67B19427-F580-D146-B60E-4CADEE75497F}" type="slidenum">
              <a:rPr lang="en-US" smtClean="0"/>
              <a:t>35</a:t>
            </a:fld>
            <a:endParaRPr lang="en-US"/>
          </a:p>
        </p:txBody>
      </p:sp>
      <p:sp>
        <p:nvSpPr>
          <p:cNvPr id="6" name="Footer Placeholder "/>
          <p:cNvSpPr>
            <a:spLocks noGrp="1"/>
          </p:cNvSpPr>
          <p:nvPr>
            <p:ph type="ftr" sz="quarter" idx="13"/>
          </p:nvPr>
        </p:nvSpPr>
        <p:spPr/>
        <p:txBody>
          <a:bodyPr/>
          <a:lstStyle/>
          <a:p>
            <a:r>
              <a:rPr lang="en-US" dirty="0"/>
              <a:t>Copyright ©2018 John Wiley &amp; Sons, Inc. </a:t>
            </a:r>
          </a:p>
        </p:txBody>
      </p:sp>
    </p:spTree>
    <p:extLst>
      <p:ext uri="{BB962C8B-B14F-4D97-AF65-F5344CB8AC3E}">
        <p14:creationId xmlns:p14="http://schemas.microsoft.com/office/powerpoint/2010/main" val="2576505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0759" y="816616"/>
            <a:ext cx="7802875" cy="4876797"/>
          </a:xfrm>
        </p:spPr>
      </p:pic>
      <p:sp>
        <p:nvSpPr>
          <p:cNvPr id="5" name="Title 4"/>
          <p:cNvSpPr>
            <a:spLocks noGrp="1"/>
          </p:cNvSpPr>
          <p:nvPr>
            <p:ph type="title"/>
          </p:nvPr>
        </p:nvSpPr>
        <p:spPr/>
        <p:txBody>
          <a:bodyPr/>
          <a:lstStyle/>
          <a:p>
            <a:r>
              <a:rPr lang="en-US" sz="2400" dirty="0"/>
              <a:t>Learning Objectives (5 of 5)</a:t>
            </a:r>
          </a:p>
        </p:txBody>
      </p:sp>
      <p:sp>
        <p:nvSpPr>
          <p:cNvPr id="3" name="Slide Number Placeholder 2"/>
          <p:cNvSpPr>
            <a:spLocks noGrp="1"/>
          </p:cNvSpPr>
          <p:nvPr>
            <p:ph type="sldNum" sz="quarter" idx="12"/>
          </p:nvPr>
        </p:nvSpPr>
        <p:spPr/>
        <p:txBody>
          <a:bodyPr/>
          <a:lstStyle/>
          <a:p>
            <a:fld id="{42181430-7FCB-BA4C-90CE-EB7ACCC9EC50}" type="slidenum">
              <a:rPr lang="en-US" smtClean="0"/>
              <a:t>36</a:t>
            </a:fld>
            <a:endParaRPr lang="en-US"/>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603478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dirty="0"/>
              <a:t>Project Monitoring: Status Report</a:t>
            </a:r>
            <a:endParaRPr lang="en-US" sz="3200" dirty="0"/>
          </a:p>
        </p:txBody>
      </p:sp>
      <p:sp>
        <p:nvSpPr>
          <p:cNvPr id="4" name="COBBL"/>
          <p:cNvSpPr>
            <a:spLocks noGrp="1"/>
          </p:cNvSpPr>
          <p:nvPr>
            <p:ph sz="quarter" idx="12"/>
          </p:nvPr>
        </p:nvSpPr>
        <p:spPr>
          <a:xfrm>
            <a:off x="304800" y="1752600"/>
            <a:ext cx="8534400" cy="4495800"/>
          </a:xfrm>
        </p:spPr>
        <p:txBody>
          <a:bodyPr/>
          <a:lstStyle/>
          <a:p>
            <a:pPr lvl="0"/>
            <a:r>
              <a:rPr lang="en-US" sz="2600" dirty="0"/>
              <a:t>Prepared and reviewed to check on the progress of the project </a:t>
            </a:r>
          </a:p>
          <a:p>
            <a:pPr lvl="0"/>
            <a:r>
              <a:rPr lang="en-US" sz="2600" dirty="0"/>
              <a:t>Typically prepared once a week </a:t>
            </a:r>
          </a:p>
          <a:p>
            <a:pPr lvl="0"/>
            <a:r>
              <a:rPr lang="en-US" sz="2600" dirty="0"/>
              <a:t>Can include a summary of the project status, work planned, work completed, open issues, open risks, status of project milestones and deliverables, open change requests, project KPIs, schedule status and cost status </a:t>
            </a:r>
          </a:p>
          <a:p>
            <a:pPr lvl="1"/>
            <a:endParaRPr lang="en-US"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37</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2495660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idx="4294967295"/>
          </p:nvPr>
        </p:nvSpPr>
        <p:spPr>
          <a:xfrm>
            <a:off x="304800" y="609600"/>
            <a:ext cx="8534400" cy="730250"/>
          </a:xfrm>
          <a:prstGeom prst="rect">
            <a:avLst/>
          </a:prstGeom>
        </p:spPr>
        <p:txBody>
          <a:bodyPr/>
          <a:lstStyle/>
          <a:p>
            <a:r>
              <a:rPr lang="en-US" sz="4000" dirty="0">
                <a:solidFill>
                  <a:schemeClr val="accent1"/>
                </a:solidFill>
                <a:latin typeface="Calibri" charset="0"/>
                <a:ea typeface="Calibri" charset="0"/>
                <a:cs typeface="Calibri" charset="0"/>
              </a:rPr>
              <a:t>Project Controlling: Changes</a:t>
            </a:r>
            <a:endParaRPr lang="en-US" sz="4800" dirty="0">
              <a:solidFill>
                <a:schemeClr val="accent1"/>
              </a:solidFill>
              <a:latin typeface="Calibri" charset="0"/>
              <a:ea typeface="Calibri" charset="0"/>
              <a:cs typeface="Calibri" charset="0"/>
            </a:endParaRPr>
          </a:p>
        </p:txBody>
      </p:sp>
      <p:sp>
        <p:nvSpPr>
          <p:cNvPr id="4" name="Definition of Key Term"/>
          <p:cNvSpPr>
            <a:spLocks noGrp="1"/>
          </p:cNvSpPr>
          <p:nvPr>
            <p:ph sz="quarter" idx="15"/>
          </p:nvPr>
        </p:nvSpPr>
        <p:spPr>
          <a:xfrm>
            <a:off x="304800" y="1524000"/>
            <a:ext cx="8534400" cy="4724400"/>
          </a:xfrm>
        </p:spPr>
        <p:txBody>
          <a:bodyPr/>
          <a:lstStyle/>
          <a:p>
            <a:pPr lvl="0"/>
            <a:r>
              <a:rPr lang="en-US" sz="2800" dirty="0"/>
              <a:t>Is the piling up of small changes that by themselves are manageable but in aggregate are significant</a:t>
            </a:r>
          </a:p>
          <a:p>
            <a:pPr lvl="0"/>
            <a:r>
              <a:rPr lang="en-US" sz="2800" dirty="0"/>
              <a:t>Contributes to overages in budget, deadline, and/or resources</a:t>
            </a:r>
          </a:p>
          <a:p>
            <a:pPr lvl="0"/>
            <a:r>
              <a:rPr lang="en-US" sz="2800" dirty="0"/>
              <a:t>Standard project management approaches reduce scope creep</a:t>
            </a:r>
          </a:p>
        </p:txBody>
      </p:sp>
      <p:sp>
        <p:nvSpPr>
          <p:cNvPr id="5" name="Slide Number Placeholder "/>
          <p:cNvSpPr>
            <a:spLocks noGrp="1"/>
          </p:cNvSpPr>
          <p:nvPr>
            <p:ph type="sldNum" sz="quarter" idx="10"/>
          </p:nvPr>
        </p:nvSpPr>
        <p:spPr/>
        <p:txBody>
          <a:bodyPr/>
          <a:lstStyle/>
          <a:p>
            <a:fld id="{67B19427-F580-D146-B60E-4CADEE75497F}" type="slidenum">
              <a:rPr lang="en-US" smtClean="0"/>
              <a:pPr/>
              <a:t>38</a:t>
            </a:fld>
            <a:endParaRPr lang="en-US" dirty="0"/>
          </a:p>
        </p:txBody>
      </p:sp>
      <p:sp>
        <p:nvSpPr>
          <p:cNvPr id="6" name="Footer Placeholder "/>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427885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533400"/>
            <a:ext cx="8534400" cy="1111250"/>
          </a:xfrm>
          <a:prstGeom prst="rect">
            <a:avLst/>
          </a:prstGeom>
        </p:spPr>
        <p:txBody>
          <a:bodyPr/>
          <a:lstStyle/>
          <a:p>
            <a:r>
              <a:rPr lang="en-US" dirty="0"/>
              <a:t>Project Monitoring: Status Report</a:t>
            </a:r>
            <a:endParaRPr lang="en-US" sz="4000" dirty="0"/>
          </a:p>
        </p:txBody>
      </p:sp>
      <p:sp>
        <p:nvSpPr>
          <p:cNvPr id="4" name="COBBL"/>
          <p:cNvSpPr>
            <a:spLocks noGrp="1"/>
          </p:cNvSpPr>
          <p:nvPr>
            <p:ph sz="quarter" idx="12"/>
          </p:nvPr>
        </p:nvSpPr>
        <p:spPr>
          <a:xfrm>
            <a:off x="304800" y="1752600"/>
            <a:ext cx="8534400" cy="4495800"/>
          </a:xfrm>
        </p:spPr>
        <p:txBody>
          <a:bodyPr/>
          <a:lstStyle/>
          <a:p>
            <a:r>
              <a:rPr lang="en-US" dirty="0"/>
              <a:t>Integrated Change Control</a:t>
            </a:r>
          </a:p>
          <a:p>
            <a:pPr lvl="1"/>
            <a:r>
              <a:rPr lang="en-US" dirty="0"/>
              <a:t>Process helps to manage the disruption resulting from requested changes and corrective actions across the project life cycle.</a:t>
            </a:r>
          </a:p>
          <a:p>
            <a:pPr lvl="1"/>
            <a:r>
              <a:rPr lang="en-US" dirty="0"/>
              <a:t>Required to defend:</a:t>
            </a:r>
          </a:p>
          <a:p>
            <a:pPr lvl="2"/>
            <a:r>
              <a:rPr lang="en-US" sz="2200" dirty="0"/>
              <a:t>Approved/rejected change requests</a:t>
            </a:r>
          </a:p>
          <a:p>
            <a:pPr lvl="2"/>
            <a:r>
              <a:rPr lang="en-US" sz="2200" dirty="0"/>
              <a:t>Updates to the project plan/scope</a:t>
            </a:r>
          </a:p>
          <a:p>
            <a:pPr lvl="2"/>
            <a:r>
              <a:rPr lang="en-US" sz="2200" dirty="0"/>
              <a:t>Approved corrective and preventive actions</a:t>
            </a:r>
          </a:p>
          <a:p>
            <a:pPr lvl="2"/>
            <a:r>
              <a:rPr lang="en-US" sz="2200" dirty="0"/>
              <a:t>Approved/validated defect repair</a:t>
            </a:r>
          </a:p>
        </p:txBody>
      </p:sp>
      <p:sp>
        <p:nvSpPr>
          <p:cNvPr id="5" name="Slide Number Placeholder "/>
          <p:cNvSpPr>
            <a:spLocks noGrp="1"/>
          </p:cNvSpPr>
          <p:nvPr>
            <p:ph type="sldNum" sz="quarter" idx="11"/>
          </p:nvPr>
        </p:nvSpPr>
        <p:spPr/>
        <p:txBody>
          <a:bodyPr/>
          <a:lstStyle/>
          <a:p>
            <a:fld id="{67B19427-F580-D146-B60E-4CADEE75497F}" type="slidenum">
              <a:rPr lang="en-US" smtClean="0"/>
              <a:pPr/>
              <a:t>39</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312369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dirty="0"/>
              <a:t>Stages of the SDLC</a:t>
            </a:r>
            <a:endParaRPr lang="en-US" sz="3200" dirty="0"/>
          </a:p>
        </p:txBody>
      </p:sp>
      <p:sp>
        <p:nvSpPr>
          <p:cNvPr id="4" name="COBBL"/>
          <p:cNvSpPr>
            <a:spLocks noGrp="1"/>
          </p:cNvSpPr>
          <p:nvPr>
            <p:ph sz="quarter" idx="12"/>
          </p:nvPr>
        </p:nvSpPr>
        <p:spPr>
          <a:xfrm>
            <a:off x="304800" y="1752600"/>
            <a:ext cx="8534400" cy="4495800"/>
          </a:xfrm>
        </p:spPr>
        <p:txBody>
          <a:bodyPr/>
          <a:lstStyle/>
          <a:p>
            <a:r>
              <a:rPr lang="en-US" dirty="0"/>
              <a:t>Systems Planning</a:t>
            </a:r>
          </a:p>
          <a:p>
            <a:r>
              <a:rPr lang="en-US" dirty="0"/>
              <a:t>Systems Analysis</a:t>
            </a:r>
          </a:p>
          <a:p>
            <a:r>
              <a:rPr lang="en-US" dirty="0"/>
              <a:t>Systems Design</a:t>
            </a:r>
          </a:p>
          <a:p>
            <a:r>
              <a:rPr lang="en-US" dirty="0"/>
              <a:t>Implementation and Testing</a:t>
            </a:r>
          </a:p>
          <a:p>
            <a:r>
              <a:rPr lang="en-US" dirty="0"/>
              <a:t>Support and Maintenance</a:t>
            </a:r>
          </a:p>
          <a:p>
            <a:pPr marL="0" indent="0">
              <a:buNone/>
            </a:pPr>
            <a:endParaRPr lang="en-US" dirty="0"/>
          </a:p>
          <a:p>
            <a:pPr marL="0" indent="0">
              <a:buNone/>
            </a:pPr>
            <a:r>
              <a:rPr lang="en-US" dirty="0"/>
              <a:t>The SDLC is an iterative process, not a linear one. </a:t>
            </a:r>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4</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2604750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468" y="667988"/>
            <a:ext cx="7979264" cy="4672070"/>
          </a:xfrm>
        </p:spPr>
      </p:pic>
      <p:sp>
        <p:nvSpPr>
          <p:cNvPr id="5" name="Title 4"/>
          <p:cNvSpPr>
            <a:spLocks noGrp="1"/>
          </p:cNvSpPr>
          <p:nvPr>
            <p:ph type="title"/>
          </p:nvPr>
        </p:nvSpPr>
        <p:spPr>
          <a:xfrm>
            <a:off x="304800" y="5486400"/>
            <a:ext cx="8534400" cy="869951"/>
          </a:xfrm>
        </p:spPr>
        <p:txBody>
          <a:bodyPr/>
          <a:lstStyle/>
          <a:p>
            <a:r>
              <a:rPr lang="en-US" sz="2000" b="1" dirty="0">
                <a:ea typeface="MS Mincho" panose="02020609040205080304" pitchFamily="49" charset="-128"/>
                <a:cs typeface="Times New Roman" panose="02020603050405020304" pitchFamily="18" charset="0"/>
              </a:rPr>
              <a:t>Figure 13.15</a:t>
            </a:r>
            <a:r>
              <a:rPr lang="en-US" sz="2000" dirty="0">
                <a:ea typeface="MS Mincho" panose="02020609040205080304" pitchFamily="49" charset="-128"/>
                <a:cs typeface="Times New Roman" panose="02020603050405020304" pitchFamily="18" charset="0"/>
              </a:rPr>
              <a:t> Project controls</a:t>
            </a:r>
            <a:endParaRPr lang="en-US" dirty="0"/>
          </a:p>
        </p:txBody>
      </p:sp>
      <p:sp>
        <p:nvSpPr>
          <p:cNvPr id="3" name="Slide Number Placeholder 2"/>
          <p:cNvSpPr>
            <a:spLocks noGrp="1"/>
          </p:cNvSpPr>
          <p:nvPr>
            <p:ph type="sldNum" sz="quarter" idx="12"/>
          </p:nvPr>
        </p:nvSpPr>
        <p:spPr/>
        <p:txBody>
          <a:bodyPr/>
          <a:lstStyle/>
          <a:p>
            <a:fld id="{42181430-7FCB-BA4C-90CE-EB7ACCC9EC50}" type="slidenum">
              <a:rPr lang="en-US" smtClean="0"/>
              <a:t>40</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630630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1066801"/>
          </a:xfrm>
        </p:spPr>
        <p:txBody>
          <a:bodyPr/>
          <a:lstStyle/>
          <a:p>
            <a:r>
              <a:rPr lang="en-US" sz="3600" dirty="0"/>
              <a:t>Project Control: Critical Path</a:t>
            </a:r>
          </a:p>
        </p:txBody>
      </p:sp>
      <p:sp>
        <p:nvSpPr>
          <p:cNvPr id="3" name="Content Placeholder 2"/>
          <p:cNvSpPr>
            <a:spLocks noGrp="1"/>
          </p:cNvSpPr>
          <p:nvPr>
            <p:ph sz="quarter" idx="16"/>
          </p:nvPr>
        </p:nvSpPr>
        <p:spPr>
          <a:xfrm>
            <a:off x="304800" y="1369721"/>
            <a:ext cx="8305800" cy="1676400"/>
          </a:xfrm>
        </p:spPr>
        <p:txBody>
          <a:bodyPr/>
          <a:lstStyle/>
          <a:p>
            <a:pPr lvl="0">
              <a:buClr>
                <a:srgbClr val="911B21"/>
              </a:buClr>
            </a:pPr>
            <a:r>
              <a:rPr lang="en-US" sz="2400" b="1" dirty="0">
                <a:solidFill>
                  <a:srgbClr val="000000"/>
                </a:solidFill>
              </a:rPr>
              <a:t>Critical Path Analysis</a:t>
            </a:r>
          </a:p>
          <a:p>
            <a:pPr marL="292608" lvl="0" indent="-292608">
              <a:buClr>
                <a:srgbClr val="911B21"/>
              </a:buClr>
              <a:buFont typeface="Arial"/>
              <a:buChar char="•"/>
            </a:pPr>
            <a:r>
              <a:rPr lang="en-US" sz="2400" dirty="0">
                <a:solidFill>
                  <a:srgbClr val="000000"/>
                </a:solidFill>
              </a:rPr>
              <a:t>Consists of all tasks from project start to finish that must be completed on time in order for the project to finish on time.</a:t>
            </a:r>
          </a:p>
          <a:p>
            <a:pPr marL="292608" lvl="0" indent="-292608">
              <a:buClr>
                <a:srgbClr val="911B21"/>
              </a:buClr>
              <a:buFont typeface="Arial"/>
              <a:buChar char="•"/>
            </a:pPr>
            <a:r>
              <a:rPr lang="en-US" sz="2400" dirty="0">
                <a:solidFill>
                  <a:srgbClr val="000000"/>
                </a:solidFill>
              </a:rPr>
              <a:t>Figure 13.14: The critical path is shown as red bars. </a:t>
            </a:r>
          </a:p>
          <a:p>
            <a:pPr marL="658368" lvl="1" indent="-365760">
              <a:spcBef>
                <a:spcPts val="1000"/>
              </a:spcBef>
              <a:buFont typeface="Courier New" charset="0"/>
              <a:buChar char="o"/>
            </a:pPr>
            <a:endParaRPr lang="en-US" sz="2800" dirty="0">
              <a:latin typeface="Calibri" charset="0"/>
              <a:ea typeface="Calibri" charset="0"/>
              <a:cs typeface="Calibri" charset="0"/>
            </a:endParaRPr>
          </a:p>
        </p:txBody>
      </p:sp>
      <p:pic>
        <p:nvPicPr>
          <p:cNvPr id="8" name="Content Placeholder 7"/>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09600" y="3020720"/>
            <a:ext cx="7239000" cy="2909130"/>
          </a:xfrm>
        </p:spPr>
      </p:pic>
      <p:sp>
        <p:nvSpPr>
          <p:cNvPr id="4" name="Slide Number Placeholder 3"/>
          <p:cNvSpPr>
            <a:spLocks noGrp="1"/>
          </p:cNvSpPr>
          <p:nvPr>
            <p:ph type="sldNum" sz="quarter" idx="10"/>
          </p:nvPr>
        </p:nvSpPr>
        <p:spPr/>
        <p:txBody>
          <a:bodyPr/>
          <a:lstStyle/>
          <a:p>
            <a:fld id="{67B19427-F580-D146-B60E-4CADEE75497F}"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023969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533400"/>
            <a:ext cx="8534400" cy="1143000"/>
          </a:xfrm>
          <a:prstGeom prst="rect">
            <a:avLst/>
          </a:prstGeom>
        </p:spPr>
        <p:txBody>
          <a:bodyPr/>
          <a:lstStyle/>
          <a:p>
            <a:r>
              <a:rPr lang="en-US" dirty="0"/>
              <a:t>Project Monitoring, Controlling, and Closing</a:t>
            </a:r>
            <a:endParaRPr lang="en-US" sz="4000" dirty="0"/>
          </a:p>
        </p:txBody>
      </p:sp>
      <p:sp>
        <p:nvSpPr>
          <p:cNvPr id="4" name="COBBL"/>
          <p:cNvSpPr>
            <a:spLocks noGrp="1"/>
          </p:cNvSpPr>
          <p:nvPr>
            <p:ph sz="quarter" idx="12"/>
          </p:nvPr>
        </p:nvSpPr>
        <p:spPr>
          <a:xfrm>
            <a:off x="304800" y="1676400"/>
            <a:ext cx="8534400" cy="4572000"/>
          </a:xfrm>
        </p:spPr>
        <p:txBody>
          <a:bodyPr/>
          <a:lstStyle/>
          <a:p>
            <a:r>
              <a:rPr lang="en-US" dirty="0"/>
              <a:t>Project Closing or Post Mortem</a:t>
            </a:r>
          </a:p>
          <a:p>
            <a:pPr lvl="1"/>
            <a:r>
              <a:rPr lang="en-US" dirty="0"/>
              <a:t>Project closure does not benefit the completed project.</a:t>
            </a:r>
          </a:p>
          <a:p>
            <a:pPr lvl="1"/>
            <a:r>
              <a:rPr lang="en-US" dirty="0"/>
              <a:t>The enterprise and people who worked on the project benefit from lessons learned.</a:t>
            </a:r>
          </a:p>
          <a:p>
            <a:pPr lvl="1"/>
            <a:r>
              <a:rPr lang="en-US" dirty="0"/>
              <a:t>Post-project reviews, or post mortems, identify the reasons the project was successful or not, strengths and weaknesses of the project plan, how problems were detected and resolved, and how the project was successful in spite of them.</a:t>
            </a:r>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42</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3753069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457200"/>
            <a:ext cx="8534400" cy="990600"/>
          </a:xfrm>
          <a:prstGeom prst="rect">
            <a:avLst/>
          </a:prstGeom>
        </p:spPr>
        <p:txBody>
          <a:bodyPr/>
          <a:lstStyle/>
          <a:p>
            <a:r>
              <a:rPr lang="en-US" sz="3600" dirty="0"/>
              <a:t>Project Closing: Lessons Learned</a:t>
            </a:r>
          </a:p>
        </p:txBody>
      </p:sp>
      <p:sp>
        <p:nvSpPr>
          <p:cNvPr id="4" name="COBNL"/>
          <p:cNvSpPr>
            <a:spLocks noGrp="1"/>
          </p:cNvSpPr>
          <p:nvPr>
            <p:ph sz="quarter" idx="12"/>
          </p:nvPr>
        </p:nvSpPr>
        <p:spPr>
          <a:xfrm>
            <a:off x="301978" y="1447800"/>
            <a:ext cx="8763000" cy="4908550"/>
          </a:xfrm>
        </p:spPr>
        <p:txBody>
          <a:bodyPr/>
          <a:lstStyle/>
          <a:p>
            <a:pPr marL="457200" indent="-457200"/>
            <a:r>
              <a:rPr lang="en-US" dirty="0"/>
              <a:t>Communication is King </a:t>
            </a:r>
          </a:p>
          <a:p>
            <a:pPr marL="457200" indent="-457200"/>
            <a:r>
              <a:rPr lang="en-US" dirty="0"/>
              <a:t>Set Realistic and Detailed Project Plans with Adequate Time and Resources </a:t>
            </a:r>
          </a:p>
          <a:p>
            <a:pPr marL="457200" indent="-457200"/>
            <a:r>
              <a:rPr lang="en-US" dirty="0"/>
              <a:t>Encourage Timely Feedback and Be Willing to Listen </a:t>
            </a:r>
          </a:p>
          <a:p>
            <a:pPr marL="457200" indent="-457200"/>
            <a:r>
              <a:rPr lang="en-US" dirty="0"/>
              <a:t>Manage Risk with Regular Project Status Reviews </a:t>
            </a:r>
          </a:p>
          <a:p>
            <a:pPr marL="0" lvl="0" indent="0">
              <a:buNone/>
            </a:pPr>
            <a:br>
              <a:rPr lang="en-US" dirty="0"/>
            </a:br>
            <a:endParaRPr lang="en-US" dirty="0"/>
          </a:p>
        </p:txBody>
      </p:sp>
      <p:sp>
        <p:nvSpPr>
          <p:cNvPr id="5" name="Slide Number Placeholder "/>
          <p:cNvSpPr>
            <a:spLocks noGrp="1"/>
          </p:cNvSpPr>
          <p:nvPr>
            <p:ph type="sldNum" sz="quarter" idx="14"/>
          </p:nvPr>
        </p:nvSpPr>
        <p:spPr/>
        <p:txBody>
          <a:bodyPr/>
          <a:lstStyle/>
          <a:p>
            <a:fld id="{67B19427-F580-D146-B60E-4CADEE75497F}" type="slidenum">
              <a:rPr lang="en-US" smtClean="0"/>
              <a:t>43</a:t>
            </a:fld>
            <a:endParaRPr lang="en-US"/>
          </a:p>
        </p:txBody>
      </p:sp>
      <p:sp>
        <p:nvSpPr>
          <p:cNvPr id="6" name="Footer Placeholder "/>
          <p:cNvSpPr>
            <a:spLocks noGrp="1"/>
          </p:cNvSpPr>
          <p:nvPr>
            <p:ph type="ftr" sz="quarter" idx="13"/>
          </p:nvPr>
        </p:nvSpPr>
        <p:spPr/>
        <p:txBody>
          <a:bodyPr/>
          <a:lstStyle/>
          <a:p>
            <a:r>
              <a:rPr lang="en-US" dirty="0"/>
              <a:t>Copyright ©2018 John Wiley &amp; Sons, Inc. </a:t>
            </a:r>
          </a:p>
        </p:txBody>
      </p:sp>
    </p:spTree>
    <p:extLst>
      <p:ext uri="{BB962C8B-B14F-4D97-AF65-F5344CB8AC3E}">
        <p14:creationId xmlns:p14="http://schemas.microsoft.com/office/powerpoint/2010/main" val="2154294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457200"/>
            <a:ext cx="8534400" cy="990600"/>
          </a:xfrm>
          <a:prstGeom prst="rect">
            <a:avLst/>
          </a:prstGeom>
        </p:spPr>
        <p:txBody>
          <a:bodyPr/>
          <a:lstStyle/>
          <a:p>
            <a:r>
              <a:rPr lang="en-US" sz="3600" dirty="0"/>
              <a:t>Project Monitoring, Control, and Closing</a:t>
            </a:r>
          </a:p>
        </p:txBody>
      </p:sp>
      <p:sp>
        <p:nvSpPr>
          <p:cNvPr id="4" name="COBNL"/>
          <p:cNvSpPr>
            <a:spLocks noGrp="1"/>
          </p:cNvSpPr>
          <p:nvPr>
            <p:ph sz="quarter" idx="12"/>
          </p:nvPr>
        </p:nvSpPr>
        <p:spPr>
          <a:xfrm>
            <a:off x="301978" y="1447800"/>
            <a:ext cx="8763000" cy="4908550"/>
          </a:xfrm>
        </p:spPr>
        <p:txBody>
          <a:bodyPr/>
          <a:lstStyle/>
          <a:p>
            <a:pPr marL="457200" indent="-457200"/>
            <a:r>
              <a:rPr lang="en-US" dirty="0"/>
              <a:t>What processes help to ensure that the impacts resulting from requested changes and corrective actions are managed across the project life cycle?</a:t>
            </a:r>
          </a:p>
          <a:p>
            <a:pPr marL="457200" indent="-457200"/>
            <a:r>
              <a:rPr lang="en-US" dirty="0"/>
              <a:t>What is the longest path of tasks through a project?</a:t>
            </a:r>
          </a:p>
          <a:p>
            <a:pPr marL="457200" indent="-457200"/>
            <a:r>
              <a:rPr lang="en-US" dirty="0"/>
              <a:t>Assuming no changes are made, what happens when a task on the critical path is delayed?</a:t>
            </a:r>
          </a:p>
          <a:p>
            <a:pPr marL="457200" indent="-457200"/>
            <a:r>
              <a:rPr lang="en-US" dirty="0"/>
              <a:t>When the project plan is finalized and agreed to, what is any change to the baseline?</a:t>
            </a:r>
          </a:p>
          <a:p>
            <a:pPr marL="457200" indent="-457200"/>
            <a:r>
              <a:rPr lang="en-US" dirty="0"/>
              <a:t>When are lessons learned from a completed project identified?</a:t>
            </a:r>
          </a:p>
          <a:p>
            <a:pPr marL="0" lvl="0" indent="0">
              <a:buNone/>
            </a:pPr>
            <a:br>
              <a:rPr lang="en-US" dirty="0"/>
            </a:br>
            <a:endParaRPr lang="en-US" dirty="0"/>
          </a:p>
        </p:txBody>
      </p:sp>
      <p:sp>
        <p:nvSpPr>
          <p:cNvPr id="5" name="Slide Number Placeholder "/>
          <p:cNvSpPr>
            <a:spLocks noGrp="1"/>
          </p:cNvSpPr>
          <p:nvPr>
            <p:ph type="sldNum" sz="quarter" idx="14"/>
          </p:nvPr>
        </p:nvSpPr>
        <p:spPr/>
        <p:txBody>
          <a:bodyPr/>
          <a:lstStyle/>
          <a:p>
            <a:fld id="{67B19427-F580-D146-B60E-4CADEE75497F}" type="slidenum">
              <a:rPr lang="en-US" smtClean="0"/>
              <a:t>44</a:t>
            </a:fld>
            <a:endParaRPr lang="en-US"/>
          </a:p>
        </p:txBody>
      </p:sp>
      <p:sp>
        <p:nvSpPr>
          <p:cNvPr id="6" name="Footer Placeholder "/>
          <p:cNvSpPr>
            <a:spLocks noGrp="1"/>
          </p:cNvSpPr>
          <p:nvPr>
            <p:ph type="ftr" sz="quarter" idx="13"/>
          </p:nvPr>
        </p:nvSpPr>
        <p:spPr/>
        <p:txBody>
          <a:bodyPr/>
          <a:lstStyle/>
          <a:p>
            <a:r>
              <a:rPr lang="en-US" dirty="0"/>
              <a:t>Copyright ©2018 John Wiley &amp; Sons, Inc. </a:t>
            </a:r>
          </a:p>
        </p:txBody>
      </p:sp>
    </p:spTree>
    <p:extLst>
      <p:ext uri="{BB962C8B-B14F-4D97-AF65-F5344CB8AC3E}">
        <p14:creationId xmlns:p14="http://schemas.microsoft.com/office/powerpoint/2010/main" val="984147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sp>
        <p:nvSpPr>
          <p:cNvPr id="3" name="Content Placeholder 2"/>
          <p:cNvSpPr>
            <a:spLocks noGrp="1"/>
          </p:cNvSpPr>
          <p:nvPr>
            <p:ph sz="quarter" idx="16"/>
          </p:nvPr>
        </p:nvSpPr>
        <p:spPr/>
        <p:txBody>
          <a:bodyPr/>
          <a:lstStyle/>
          <a:p>
            <a:r>
              <a:rPr lang="en-US" sz="2400" b="1" dirty="0"/>
              <a:t>Copyright © 2018 John Wiley &amp; Sons, Inc.</a:t>
            </a:r>
          </a:p>
          <a:p>
            <a:pPr>
              <a:lnSpc>
                <a:spcPct val="150000"/>
              </a:lnSpc>
            </a:pPr>
            <a:r>
              <a:rPr lang="en-US" sz="1800" dirty="0"/>
              <a:t>All rights reserved. Reproduction or translation of this work beyond that permitted in Section 117 of the 1976 United States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Slide Number Placeholder 3"/>
          <p:cNvSpPr>
            <a:spLocks noGrp="1"/>
          </p:cNvSpPr>
          <p:nvPr>
            <p:ph type="sldNum" sz="quarter" idx="10"/>
          </p:nvPr>
        </p:nvSpPr>
        <p:spPr/>
        <p:txBody>
          <a:bodyPr/>
          <a:lstStyle/>
          <a:p>
            <a:fld id="{67B19427-F580-D146-B60E-4CADEE75497F}"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3364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Systems Planning</a:t>
            </a:r>
            <a:endParaRPr lang="en-US" sz="4000" dirty="0">
              <a:latin typeface="Source Sans Pro" charset="0"/>
              <a:ea typeface="Source Sans Pro" charset="0"/>
              <a:cs typeface="Source Sans Pro" charset="0"/>
            </a:endParaRPr>
          </a:p>
        </p:txBody>
      </p:sp>
      <p:sp>
        <p:nvSpPr>
          <p:cNvPr id="3" name="Content Placeholder 2"/>
          <p:cNvSpPr>
            <a:spLocks noGrp="1"/>
          </p:cNvSpPr>
          <p:nvPr>
            <p:ph sz="quarter" idx="15"/>
          </p:nvPr>
        </p:nvSpPr>
        <p:spPr/>
        <p:txBody>
          <a:bodyPr/>
          <a:lstStyle/>
          <a:p>
            <a:pPr lvl="1"/>
            <a:r>
              <a:rPr lang="en-US" sz="2400" dirty="0"/>
              <a:t>During Systems Planning:</a:t>
            </a:r>
          </a:p>
          <a:p>
            <a:pPr lvl="2"/>
            <a:r>
              <a:rPr lang="en-US" sz="2400" dirty="0"/>
              <a:t>Planning begins when a business need is identified.</a:t>
            </a:r>
          </a:p>
          <a:p>
            <a:pPr lvl="2"/>
            <a:r>
              <a:rPr lang="en-US" sz="2400" dirty="0"/>
              <a:t>Problem or desired change is described.</a:t>
            </a:r>
          </a:p>
          <a:p>
            <a:pPr lvl="2"/>
            <a:r>
              <a:rPr lang="en-US" sz="2400" dirty="0"/>
              <a:t>Planning stage objective is to determine feasibility of the request.</a:t>
            </a:r>
          </a:p>
          <a:p>
            <a:pPr lvl="2"/>
            <a:r>
              <a:rPr lang="en-US" sz="2400" dirty="0"/>
              <a:t>The deliverable from the planning stage is the Project Plan.</a:t>
            </a:r>
          </a:p>
          <a:p>
            <a:endParaRPr lang="en-US" sz="2400" dirty="0"/>
          </a:p>
          <a:p>
            <a:pPr marL="57150"/>
            <a:r>
              <a:rPr lang="en-US" sz="2400" dirty="0"/>
              <a:t>A </a:t>
            </a:r>
            <a:r>
              <a:rPr lang="en-US" sz="2400" b="1" dirty="0"/>
              <a:t>feasibility study </a:t>
            </a:r>
            <a:r>
              <a:rPr lang="en-US" sz="2400" dirty="0"/>
              <a:t>in this stage determines the probability of success of a proposed system and provides a rough assessment of its technical, economic, organizational, and behavioral feasibility. </a:t>
            </a:r>
          </a:p>
          <a:p>
            <a:endParaRPr lang="en-US" dirty="0"/>
          </a:p>
        </p:txBody>
      </p:sp>
      <p:sp>
        <p:nvSpPr>
          <p:cNvPr id="6" name="Slide Number Placeholder "/>
          <p:cNvSpPr>
            <a:spLocks noGrp="1"/>
          </p:cNvSpPr>
          <p:nvPr>
            <p:ph type="sldNum" sz="quarter" idx="10"/>
          </p:nvPr>
        </p:nvSpPr>
        <p:spPr/>
        <p:txBody>
          <a:bodyPr/>
          <a:lstStyle/>
          <a:p>
            <a:fld id="{67B19427-F580-D146-B60E-4CADEE75497F}" type="slidenum">
              <a:rPr lang="en-US" smtClean="0"/>
              <a:pPr/>
              <a:t>5</a:t>
            </a:fld>
            <a:endParaRPr lang="en-US" dirty="0"/>
          </a:p>
        </p:txBody>
      </p:sp>
      <p:sp>
        <p:nvSpPr>
          <p:cNvPr id="7" name="Footer Placeholder "/>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368312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Systems Analysis</a:t>
            </a:r>
            <a:endParaRPr lang="en-US" sz="4000" dirty="0">
              <a:latin typeface="Source Sans Pro" charset="0"/>
              <a:ea typeface="Source Sans Pro" charset="0"/>
              <a:cs typeface="Source Sans Pro" charset="0"/>
            </a:endParaRPr>
          </a:p>
        </p:txBody>
      </p:sp>
      <p:sp>
        <p:nvSpPr>
          <p:cNvPr id="3" name="Content Placeholder 2"/>
          <p:cNvSpPr>
            <a:spLocks noGrp="1"/>
          </p:cNvSpPr>
          <p:nvPr>
            <p:ph sz="quarter" idx="15"/>
          </p:nvPr>
        </p:nvSpPr>
        <p:spPr/>
        <p:txBody>
          <a:bodyPr/>
          <a:lstStyle/>
          <a:p>
            <a:pPr lvl="1"/>
            <a:r>
              <a:rPr lang="en-US" dirty="0"/>
              <a:t>During Systems Analysis:</a:t>
            </a:r>
          </a:p>
          <a:p>
            <a:pPr lvl="2"/>
            <a:r>
              <a:rPr lang="en-US" dirty="0"/>
              <a:t>User requirements are gathered to better understand the problem</a:t>
            </a:r>
          </a:p>
          <a:p>
            <a:pPr lvl="2"/>
            <a:r>
              <a:rPr lang="en-US" dirty="0"/>
              <a:t>Process models are created to determine the logical design of the system</a:t>
            </a:r>
          </a:p>
          <a:p>
            <a:pPr lvl="2"/>
            <a:r>
              <a:rPr lang="en-US" dirty="0"/>
              <a:t>End product of this stage is a Systems Proposal.</a:t>
            </a:r>
          </a:p>
          <a:p>
            <a:endParaRPr lang="en-US" dirty="0"/>
          </a:p>
          <a:p>
            <a:pPr marL="57150"/>
            <a:r>
              <a:rPr lang="en-US" dirty="0"/>
              <a:t>More time invested in analysis mean a greater probability of IS success.</a:t>
            </a:r>
          </a:p>
          <a:p>
            <a:endParaRPr lang="en-US" dirty="0"/>
          </a:p>
        </p:txBody>
      </p:sp>
      <p:sp>
        <p:nvSpPr>
          <p:cNvPr id="6" name="Slide Number Placeholder "/>
          <p:cNvSpPr>
            <a:spLocks noGrp="1"/>
          </p:cNvSpPr>
          <p:nvPr>
            <p:ph type="sldNum" sz="quarter" idx="10"/>
          </p:nvPr>
        </p:nvSpPr>
        <p:spPr/>
        <p:txBody>
          <a:bodyPr/>
          <a:lstStyle/>
          <a:p>
            <a:fld id="{67B19427-F580-D146-B60E-4CADEE75497F}" type="slidenum">
              <a:rPr lang="en-US" smtClean="0"/>
              <a:pPr/>
              <a:t>6</a:t>
            </a:fld>
            <a:endParaRPr lang="en-US" dirty="0"/>
          </a:p>
        </p:txBody>
      </p:sp>
      <p:sp>
        <p:nvSpPr>
          <p:cNvPr id="7" name="Footer Placeholder "/>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53431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dirty="0"/>
              <a:t>Systems Design</a:t>
            </a:r>
            <a:endParaRPr lang="en-US" sz="3200" dirty="0"/>
          </a:p>
        </p:txBody>
      </p:sp>
      <p:sp>
        <p:nvSpPr>
          <p:cNvPr id="4" name="COBBL"/>
          <p:cNvSpPr>
            <a:spLocks noGrp="1"/>
          </p:cNvSpPr>
          <p:nvPr>
            <p:ph sz="quarter" idx="12"/>
          </p:nvPr>
        </p:nvSpPr>
        <p:spPr>
          <a:xfrm>
            <a:off x="304800" y="1752600"/>
            <a:ext cx="8534400" cy="4495800"/>
          </a:xfrm>
        </p:spPr>
        <p:txBody>
          <a:bodyPr/>
          <a:lstStyle/>
          <a:p>
            <a:pPr>
              <a:buFont typeface="Arial" charset="0"/>
              <a:buChar char="•"/>
            </a:pPr>
            <a:r>
              <a:rPr lang="en-US" sz="2400" dirty="0"/>
              <a:t>System developers utilize the design specifications to create the user interface and establish data requirements </a:t>
            </a:r>
          </a:p>
          <a:p>
            <a:pPr>
              <a:buFont typeface="Arial" charset="0"/>
              <a:buChar char="•"/>
            </a:pPr>
            <a:r>
              <a:rPr lang="en-US" sz="2400" b="1" dirty="0"/>
              <a:t>Physical design </a:t>
            </a:r>
            <a:r>
              <a:rPr lang="en-US" sz="2400" dirty="0"/>
              <a:t>of the system is designed by determining and acquiring the hardware and software needed to carry out the logical design of the system </a:t>
            </a:r>
          </a:p>
          <a:p>
            <a:pPr>
              <a:buFont typeface="Arial" charset="0"/>
              <a:buChar char="•"/>
            </a:pPr>
            <a:r>
              <a:rPr lang="en-US" sz="2400" dirty="0"/>
              <a:t>User and system documentation are created </a:t>
            </a:r>
          </a:p>
          <a:p>
            <a:pPr>
              <a:buFont typeface="Arial" charset="0"/>
              <a:buChar char="•"/>
            </a:pPr>
            <a:r>
              <a:rPr lang="en-US" sz="2400" dirty="0"/>
              <a:t>Management and user involvement are critical to ensure that business requirements are being met</a:t>
            </a:r>
          </a:p>
          <a:p>
            <a:pPr>
              <a:buFont typeface="Arial" charset="0"/>
              <a:buChar char="•"/>
            </a:pPr>
            <a:r>
              <a:rPr lang="en-US" sz="2400" dirty="0"/>
              <a:t>The deliverable from the design stage is the </a:t>
            </a:r>
            <a:r>
              <a:rPr lang="en-US" sz="2400" b="1" dirty="0"/>
              <a:t>System Design Specification</a:t>
            </a:r>
            <a:endParaRPr lang="en-US" sz="2400"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7</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349625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
          <p:cNvSpPr>
            <a:spLocks noGrp="1"/>
          </p:cNvSpPr>
          <p:nvPr>
            <p:ph type="title"/>
          </p:nvPr>
        </p:nvSpPr>
        <p:spPr/>
        <p:txBody>
          <a:bodyPr/>
          <a:lstStyle/>
          <a:p>
            <a:r>
              <a:rPr lang="en-US" dirty="0"/>
              <a:t>Implementation and Testing</a:t>
            </a:r>
          </a:p>
        </p:txBody>
      </p:sp>
      <p:sp>
        <p:nvSpPr>
          <p:cNvPr id="2" name="Content Placeholder "/>
          <p:cNvSpPr>
            <a:spLocks noGrp="1"/>
          </p:cNvSpPr>
          <p:nvPr>
            <p:ph sz="quarter" idx="16"/>
          </p:nvPr>
        </p:nvSpPr>
        <p:spPr/>
        <p:txBody>
          <a:bodyPr/>
          <a:lstStyle/>
          <a:p>
            <a:pPr marL="292608" lvl="0" indent="-292608">
              <a:buClr>
                <a:srgbClr val="911B21"/>
              </a:buClr>
              <a:buFont typeface="Arial"/>
              <a:buChar char="•"/>
            </a:pPr>
            <a:r>
              <a:rPr lang="en-US" sz="3200" dirty="0">
                <a:solidFill>
                  <a:srgbClr val="000000"/>
                </a:solidFill>
              </a:rPr>
              <a:t>Implementation</a:t>
            </a:r>
          </a:p>
          <a:p>
            <a:pPr marL="658368" lvl="1" indent="-365760">
              <a:spcBef>
                <a:spcPts val="1000"/>
              </a:spcBef>
              <a:buClr>
                <a:schemeClr val="accent2"/>
              </a:buClr>
              <a:buFont typeface="Courier New" charset="0"/>
              <a:buChar char="o"/>
            </a:pPr>
            <a:r>
              <a:rPr lang="en-US" dirty="0">
                <a:latin typeface="Calibri" charset="0"/>
                <a:ea typeface="Calibri" charset="0"/>
                <a:cs typeface="Calibri" charset="0"/>
              </a:rPr>
              <a:t>Conversion of the old system to the new system</a:t>
            </a:r>
          </a:p>
          <a:p>
            <a:pPr marL="987552" lvl="2" indent="-292608">
              <a:spcBef>
                <a:spcPts val="1000"/>
              </a:spcBef>
              <a:buClr>
                <a:srgbClr val="000000"/>
              </a:buClr>
              <a:buFont typeface="Arial" charset="0"/>
              <a:buChar char="•"/>
            </a:pPr>
            <a:r>
              <a:rPr lang="en-US" sz="2400" dirty="0">
                <a:solidFill>
                  <a:srgbClr val="000000"/>
                </a:solidFill>
                <a:latin typeface="Calibri" charset="0"/>
                <a:ea typeface="Calibri" charset="0"/>
                <a:cs typeface="Calibri" charset="0"/>
              </a:rPr>
              <a:t>Plunge: cut off and migration at a specific time</a:t>
            </a:r>
          </a:p>
          <a:p>
            <a:pPr marL="987552" lvl="2" indent="-292608">
              <a:spcBef>
                <a:spcPts val="1000"/>
              </a:spcBef>
              <a:buClr>
                <a:srgbClr val="000000"/>
              </a:buClr>
              <a:buFont typeface="Arial" charset="0"/>
              <a:buChar char="•"/>
            </a:pPr>
            <a:r>
              <a:rPr lang="en-US" sz="2400" dirty="0">
                <a:solidFill>
                  <a:srgbClr val="000000"/>
                </a:solidFill>
                <a:latin typeface="Calibri" charset="0"/>
                <a:ea typeface="Calibri" charset="0"/>
                <a:cs typeface="Calibri" charset="0"/>
              </a:rPr>
              <a:t>Parallel: simultaneous transfer</a:t>
            </a:r>
          </a:p>
          <a:p>
            <a:pPr marL="987552" lvl="2" indent="-292608">
              <a:spcBef>
                <a:spcPts val="1000"/>
              </a:spcBef>
              <a:buClr>
                <a:srgbClr val="000000"/>
              </a:buClr>
              <a:buFont typeface="Arial" charset="0"/>
              <a:buChar char="•"/>
            </a:pPr>
            <a:r>
              <a:rPr lang="en-US" sz="2400" dirty="0">
                <a:solidFill>
                  <a:srgbClr val="000000"/>
                </a:solidFill>
                <a:latin typeface="Calibri" charset="0"/>
                <a:ea typeface="Calibri" charset="0"/>
                <a:cs typeface="Calibri" charset="0"/>
              </a:rPr>
              <a:t>Pilot: limited test of new, then roll out</a:t>
            </a:r>
          </a:p>
          <a:p>
            <a:pPr marL="987552" lvl="2" indent="-292608">
              <a:spcBef>
                <a:spcPts val="1000"/>
              </a:spcBef>
              <a:buClr>
                <a:srgbClr val="000000"/>
              </a:buClr>
              <a:buFont typeface="Arial" charset="0"/>
              <a:buChar char="•"/>
            </a:pPr>
            <a:r>
              <a:rPr lang="en-US" sz="2400" dirty="0">
                <a:solidFill>
                  <a:srgbClr val="000000"/>
                </a:solidFill>
                <a:latin typeface="Calibri" charset="0"/>
                <a:ea typeface="Calibri" charset="0"/>
                <a:cs typeface="Calibri" charset="0"/>
              </a:rPr>
              <a:t>Phased: specific components in stages</a:t>
            </a:r>
          </a:p>
          <a:p>
            <a:pPr marL="292608" lvl="0" indent="-292608">
              <a:buClr>
                <a:srgbClr val="911B21"/>
              </a:buClr>
              <a:buFont typeface="Arial"/>
              <a:buChar char="•"/>
            </a:pPr>
            <a:r>
              <a:rPr lang="en-US" sz="3200" dirty="0">
                <a:solidFill>
                  <a:srgbClr val="000000"/>
                </a:solidFill>
              </a:rPr>
              <a:t>Testing</a:t>
            </a:r>
          </a:p>
          <a:p>
            <a:pPr marL="658368" lvl="1" indent="-365760">
              <a:spcBef>
                <a:spcPts val="1000"/>
              </a:spcBef>
              <a:buClr>
                <a:schemeClr val="accent2"/>
              </a:buClr>
              <a:buFont typeface="Courier New" charset="0"/>
              <a:buChar char="o"/>
            </a:pPr>
            <a:r>
              <a:rPr lang="en-US" dirty="0">
                <a:latin typeface="Calibri" charset="0"/>
                <a:ea typeface="Calibri" charset="0"/>
                <a:cs typeface="Calibri" charset="0"/>
              </a:rPr>
              <a:t>Testing verifies that apps, interfaces, data transfers, and so on, work correctly under all possible conditions. </a:t>
            </a:r>
          </a:p>
          <a:p>
            <a:pPr marL="658368" lvl="1" indent="-365760">
              <a:spcBef>
                <a:spcPts val="1000"/>
              </a:spcBef>
              <a:buClr>
                <a:schemeClr val="accent2"/>
              </a:buClr>
              <a:buFont typeface="Courier New" charset="0"/>
              <a:buChar char="o"/>
            </a:pPr>
            <a:r>
              <a:rPr lang="en-US" dirty="0">
                <a:latin typeface="Calibri" charset="0"/>
                <a:ea typeface="Calibri" charset="0"/>
                <a:cs typeface="Calibri" charset="0"/>
              </a:rPr>
              <a:t>Users are trained in the use of the new system.</a:t>
            </a:r>
          </a:p>
        </p:txBody>
      </p:sp>
      <p:sp>
        <p:nvSpPr>
          <p:cNvPr id="3" name="Slide Number Placeholder "/>
          <p:cNvSpPr>
            <a:spLocks noGrp="1"/>
          </p:cNvSpPr>
          <p:nvPr>
            <p:ph type="sldNum" sz="quarter" idx="10"/>
          </p:nvPr>
        </p:nvSpPr>
        <p:spPr/>
        <p:txBody>
          <a:bodyPr/>
          <a:lstStyle/>
          <a:p>
            <a:fld id="{67B19427-F580-D146-B60E-4CADEE75497F}" type="slidenum">
              <a:rPr lang="en-US" smtClean="0"/>
              <a:pPr/>
              <a:t>8</a:t>
            </a:fld>
            <a:endParaRPr lang="en-US" dirty="0"/>
          </a:p>
        </p:txBody>
      </p:sp>
      <p:sp>
        <p:nvSpPr>
          <p:cNvPr id="4" name="Footer Placeholder "/>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54704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035050"/>
          </a:xfrm>
          <a:prstGeom prst="rect">
            <a:avLst/>
          </a:prstGeom>
        </p:spPr>
        <p:txBody>
          <a:bodyPr/>
          <a:lstStyle/>
          <a:p>
            <a:r>
              <a:rPr lang="en-US" dirty="0"/>
              <a:t>Support and Maintenance</a:t>
            </a:r>
            <a:endParaRPr lang="en-US" sz="4000" dirty="0"/>
          </a:p>
        </p:txBody>
      </p:sp>
      <p:sp>
        <p:nvSpPr>
          <p:cNvPr id="4" name="COBBL"/>
          <p:cNvSpPr>
            <a:spLocks noGrp="1"/>
          </p:cNvSpPr>
          <p:nvPr>
            <p:ph sz="quarter" idx="12"/>
          </p:nvPr>
        </p:nvSpPr>
        <p:spPr>
          <a:xfrm>
            <a:off x="304800" y="1752600"/>
            <a:ext cx="8534400" cy="4495800"/>
          </a:xfrm>
        </p:spPr>
        <p:txBody>
          <a:bodyPr/>
          <a:lstStyle/>
          <a:p>
            <a:r>
              <a:rPr lang="en-US" dirty="0"/>
              <a:t>Occurs once new system’s operations are stabilized.</a:t>
            </a:r>
          </a:p>
          <a:p>
            <a:pPr lvl="1"/>
            <a:r>
              <a:rPr lang="en-US" dirty="0"/>
              <a:t>Audits are performed to assess capabilities and determine operational correctness.</a:t>
            </a:r>
          </a:p>
          <a:p>
            <a:pPr lvl="1"/>
            <a:r>
              <a:rPr lang="en-US" dirty="0"/>
              <a:t>Maintenance must be kept up to date at all times.</a:t>
            </a:r>
          </a:p>
          <a:p>
            <a:pPr lvl="1"/>
            <a:r>
              <a:rPr lang="en-US" dirty="0"/>
              <a:t>Users kept up to date on latest modifications and procedures.</a:t>
            </a:r>
          </a:p>
          <a:p>
            <a:pPr marL="301752" lvl="1" indent="0">
              <a:buNone/>
            </a:pPr>
            <a:endParaRPr lang="en-US" b="1" dirty="0"/>
          </a:p>
          <a:p>
            <a:pPr marL="301752" lvl="1" indent="0">
              <a:buNone/>
            </a:pPr>
            <a:endParaRPr lang="en-US" b="1" dirty="0"/>
          </a:p>
          <a:p>
            <a:pPr marL="301752" lvl="1" indent="0">
              <a:buNone/>
            </a:pPr>
            <a:r>
              <a:rPr lang="en-US" b="1" dirty="0"/>
              <a:t>Systems development is a repetitive process as maintenance turns into the development of a new system.</a:t>
            </a:r>
          </a:p>
          <a:p>
            <a:pPr marL="301752" lvl="1" indent="0">
              <a:buNone/>
            </a:pPr>
            <a:endParaRPr lang="en-US" b="1" dirty="0"/>
          </a:p>
        </p:txBody>
      </p:sp>
      <p:sp>
        <p:nvSpPr>
          <p:cNvPr id="5" name="Slide Number Placeholder "/>
          <p:cNvSpPr>
            <a:spLocks noGrp="1"/>
          </p:cNvSpPr>
          <p:nvPr>
            <p:ph type="sldNum" sz="quarter" idx="11"/>
          </p:nvPr>
        </p:nvSpPr>
        <p:spPr/>
        <p:txBody>
          <a:bodyPr/>
          <a:lstStyle/>
          <a:p>
            <a:fld id="{67B19427-F580-D146-B60E-4CADEE75497F}" type="slidenum">
              <a:rPr lang="en-US" smtClean="0"/>
              <a:pPr/>
              <a:t>9</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3214666064"/>
      </p:ext>
    </p:extLst>
  </p:cSld>
  <p:clrMapOvr>
    <a:masterClrMapping/>
  </p:clrMapOvr>
</p:sld>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ec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4D4CAD536F50458BB7AD1F5DB35EB3" ma:contentTypeVersion="0" ma:contentTypeDescription="Create a new document." ma:contentTypeScope="" ma:versionID="3998a6b7e5933b0fbc8b0ce6fd12b3a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99DB26-1349-4227-9672-1142122A40FC}">
  <ds:schemaRefs>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C457DAC-CF0F-42C8-B260-C24753A768CB}">
  <ds:schemaRefs>
    <ds:schemaRef ds:uri="http://schemas.microsoft.com/sharepoint/v3/contenttype/forms"/>
  </ds:schemaRefs>
</ds:datastoreItem>
</file>

<file path=customXml/itemProps3.xml><?xml version="1.0" encoding="utf-8"?>
<ds:datastoreItem xmlns:ds="http://schemas.openxmlformats.org/officeDocument/2006/customXml" ds:itemID="{402C73A9-A910-4E53-9C37-1629DB638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13821</TotalTime>
  <Words>2615</Words>
  <Application>Microsoft Office PowerPoint</Application>
  <PresentationFormat>On-screen Show (4:3)</PresentationFormat>
  <Paragraphs>392</Paragraphs>
  <Slides>45</Slides>
  <Notes>12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45</vt:i4>
      </vt:variant>
    </vt:vector>
  </HeadingPairs>
  <TitlesOfParts>
    <vt:vector size="60" baseType="lpstr">
      <vt:lpstr>MS Mincho</vt:lpstr>
      <vt:lpstr>Arial</vt:lpstr>
      <vt:lpstr>AvenirLTStd-HeavyOblique</vt:lpstr>
      <vt:lpstr>Calibri</vt:lpstr>
      <vt:lpstr>Calibri Light</vt:lpstr>
      <vt:lpstr>Courier New</vt:lpstr>
      <vt:lpstr>Source Sans Pro</vt:lpstr>
      <vt:lpstr>Times New Roman</vt:lpstr>
      <vt:lpstr>Opener</vt:lpstr>
      <vt:lpstr>Chapter Outline</vt:lpstr>
      <vt:lpstr>Learning Objectives</vt:lpstr>
      <vt:lpstr>Concept Check Question</vt:lpstr>
      <vt:lpstr>Key Term</vt:lpstr>
      <vt:lpstr>Section</vt:lpstr>
      <vt:lpstr>Image Slide Master</vt:lpstr>
      <vt:lpstr>IT for Management: On-Demand Strategies for Performance, Growth, and Sustainability</vt:lpstr>
      <vt:lpstr>Learning Objectives (1 of 5)</vt:lpstr>
      <vt:lpstr>System Development Life Cycle</vt:lpstr>
      <vt:lpstr>Stages of the SDLC</vt:lpstr>
      <vt:lpstr>Systems Planning</vt:lpstr>
      <vt:lpstr>Systems Analysis</vt:lpstr>
      <vt:lpstr>Systems Design</vt:lpstr>
      <vt:lpstr>Implementation and Testing</vt:lpstr>
      <vt:lpstr>Support and Maintenance</vt:lpstr>
      <vt:lpstr>Data Visualization Technologies</vt:lpstr>
      <vt:lpstr>System Development Life Cycle</vt:lpstr>
      <vt:lpstr>Learning Objectives (2 of 5)</vt:lpstr>
      <vt:lpstr>Software Development Methodologies: Waterfall</vt:lpstr>
      <vt:lpstr>Software Development Methodologies: Object-Oriented</vt:lpstr>
      <vt:lpstr>Figure 13.3: An Object-Oriented Use Case Model has two parts, the use case diagram and the use case description. Here’s a simple example of an account holder interacting with a Banking ATM. </vt:lpstr>
      <vt:lpstr>Software Development Methodologies: Agile</vt:lpstr>
      <vt:lpstr>Figure 13.4 Stages in the Agile Methodology   </vt:lpstr>
      <vt:lpstr>Software Development Methodologies: DevOps</vt:lpstr>
      <vt:lpstr>Software Development Methodologies</vt:lpstr>
      <vt:lpstr>Learning Objectives (3 of 5)</vt:lpstr>
      <vt:lpstr>Project Management Fundamentals</vt:lpstr>
      <vt:lpstr>What is a Project?</vt:lpstr>
      <vt:lpstr>Choosing Projects: Project Portfolio Management Path</vt:lpstr>
      <vt:lpstr>The Triple Constraint</vt:lpstr>
      <vt:lpstr>Figure 13.7: : The five phases of the project management life cycle. All projects, IT or otherwise, move through five phases of the project management life cycle.</vt:lpstr>
      <vt:lpstr>Ten Knowledge Areas of Project Management</vt:lpstr>
      <vt:lpstr>Project Management Fundamentals</vt:lpstr>
      <vt:lpstr>Learning Objectives (4 of 5)</vt:lpstr>
      <vt:lpstr>Project Initiation</vt:lpstr>
      <vt:lpstr>Project Planning</vt:lpstr>
      <vt:lpstr>Figure 13.10 One segment of the WBS for a mobile commerce site project</vt:lpstr>
      <vt:lpstr>Project Execution: Gantt Chart</vt:lpstr>
      <vt:lpstr>Figure 13.12 Microsoft Project screen shot of WBS (left side) and Gantt chart</vt:lpstr>
      <vt:lpstr>Project Execution</vt:lpstr>
      <vt:lpstr>Initiating, Planning, and Executing Projects</vt:lpstr>
      <vt:lpstr>Learning Objectives (5 of 5)</vt:lpstr>
      <vt:lpstr>Project Monitoring: Status Report</vt:lpstr>
      <vt:lpstr>Project Controlling: Changes</vt:lpstr>
      <vt:lpstr>Project Monitoring: Status Report</vt:lpstr>
      <vt:lpstr>Figure 13.15 Project controls</vt:lpstr>
      <vt:lpstr>Project Control: Critical Path</vt:lpstr>
      <vt:lpstr>Project Monitoring, Controlling, and Closing</vt:lpstr>
      <vt:lpstr>Project Closing: Lessons Learned</vt:lpstr>
      <vt:lpstr>Project Monitoring, Control, and Closing</vt:lpstr>
      <vt:lpstr>Copyright</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Number Chapter Title</dc:title>
  <dc:creator>Garvin, Megan - Hoboken</dc:creator>
  <cp:lastModifiedBy>Garvin, Megan - Hoboken</cp:lastModifiedBy>
  <cp:revision>1188</cp:revision>
  <cp:lastPrinted>2017-04-26T13:25:47Z</cp:lastPrinted>
  <dcterms:created xsi:type="dcterms:W3CDTF">2017-04-21T14:49:46Z</dcterms:created>
  <dcterms:modified xsi:type="dcterms:W3CDTF">2018-03-08T16:25:41Z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0x010100524D4CAD536F50458BB7AD1F5DB35EB3</vt:lpwstr>
  </property>
</Properties>
</file>